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80" r:id="rId7"/>
    <p:sldId id="281" r:id="rId8"/>
    <p:sldId id="284" r:id="rId9"/>
    <p:sldId id="285" r:id="rId10"/>
    <p:sldId id="286" r:id="rId11"/>
    <p:sldId id="270" r:id="rId12"/>
    <p:sldId id="291" r:id="rId13"/>
    <p:sldId id="273" r:id="rId14"/>
    <p:sldId id="279" r:id="rId15"/>
    <p:sldId id="263" r:id="rId16"/>
    <p:sldId id="264" r:id="rId17"/>
    <p:sldId id="292" r:id="rId18"/>
    <p:sldId id="294" r:id="rId19"/>
    <p:sldId id="265" r:id="rId20"/>
    <p:sldId id="293" r:id="rId21"/>
    <p:sldId id="274" r:id="rId22"/>
    <p:sldId id="275" r:id="rId23"/>
    <p:sldId id="276" r:id="rId24"/>
    <p:sldId id="26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95" autoAdjust="0"/>
  </p:normalViewPr>
  <p:slideViewPr>
    <p:cSldViewPr>
      <p:cViewPr varScale="1">
        <p:scale>
          <a:sx n="97" d="100"/>
          <a:sy n="97" d="100"/>
        </p:scale>
        <p:origin x="20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5.3314620556995276E-2"/>
          <c:w val="0.96604938271604934"/>
          <c:h val="0.7604584924799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русскому языку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7181260247373454E-3"/>
                  <c:y val="1.30843232087458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85-45C9-A9E1-3197E56800DE}"/>
                </c:ext>
              </c:extLst>
            </c:dLbl>
            <c:dLbl>
              <c:idx val="2"/>
              <c:layout>
                <c:manualLayout>
                  <c:x val="-6.2908346996497933E-3"/>
                  <c:y val="2.3551781775742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85-45C9-A9E1-3197E5680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2019/20 
учебный год</c:v>
                </c:pt>
                <c:pt idx="1">
                  <c:v>2020/21 
учебный год</c:v>
                </c:pt>
                <c:pt idx="2">
                  <c:v>2021/22 
учебный год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70.260000000000005</c:v>
                </c:pt>
                <c:pt idx="1">
                  <c:v>75.459999999999994</c:v>
                </c:pt>
                <c:pt idx="2">
                  <c:v>72.78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BD-402D-8AB3-C72450DB2E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8943608"/>
        <c:axId val="328949096"/>
      </c:barChart>
      <c:catAx>
        <c:axId val="328943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8949096"/>
        <c:crosses val="autoZero"/>
        <c:auto val="1"/>
        <c:lblAlgn val="ctr"/>
        <c:lblOffset val="100"/>
        <c:noMultiLvlLbl val="0"/>
      </c:catAx>
      <c:valAx>
        <c:axId val="328949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2894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75308641975308E-2"/>
          <c:y val="2.5254293948050392E-2"/>
          <c:w val="0.96604938271604934"/>
          <c:h val="0.7604584924799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математике (профиль)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29185424004443E-17"/>
                  <c:y val="-1.96422286262614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A7-4D2C-8978-1F6021DE4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2019/20 
учебный год</c:v>
                </c:pt>
                <c:pt idx="1">
                  <c:v>2020/21 
учебный год</c:v>
                </c:pt>
                <c:pt idx="2">
                  <c:v>2021/22
учебный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51.04</c:v>
                </c:pt>
                <c:pt idx="1">
                  <c:v>69</c:v>
                </c:pt>
                <c:pt idx="2">
                  <c:v>62.76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39-4C8D-9C5B-DC3E8E2543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8942824"/>
        <c:axId val="328950272"/>
      </c:barChart>
      <c:catAx>
        <c:axId val="328942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8950272"/>
        <c:crosses val="autoZero"/>
        <c:auto val="1"/>
        <c:lblAlgn val="ctr"/>
        <c:lblOffset val="100"/>
        <c:noMultiLvlLbl val="0"/>
      </c:catAx>
      <c:valAx>
        <c:axId val="3289502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28942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820185671235543E-2"/>
          <c:y val="6.3500644771331952E-2"/>
          <c:w val="0.88901484048851742"/>
          <c:h val="0.44123871549831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Обществознание</c:v>
                </c:pt>
                <c:pt idx="1">
                  <c:v>Физика</c:v>
                </c:pt>
                <c:pt idx="2">
                  <c:v>Математика (профиль)</c:v>
                </c:pt>
                <c:pt idx="3">
                  <c:v>Информатика </c:v>
                </c:pt>
                <c:pt idx="4">
                  <c:v>Химия</c:v>
                </c:pt>
                <c:pt idx="5">
                  <c:v>История</c:v>
                </c:pt>
                <c:pt idx="6">
                  <c:v>Английский язык</c:v>
                </c:pt>
                <c:pt idx="7">
                  <c:v>Биология</c:v>
                </c:pt>
                <c:pt idx="8">
                  <c:v>Литература</c:v>
                </c:pt>
                <c:pt idx="9">
                  <c:v>География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26</c:v>
                </c:pt>
                <c:pt idx="1">
                  <c:v>15</c:v>
                </c:pt>
                <c:pt idx="2">
                  <c:v>27</c:v>
                </c:pt>
                <c:pt idx="3">
                  <c:v>1</c:v>
                </c:pt>
                <c:pt idx="4">
                  <c:v>4</c:v>
                </c:pt>
                <c:pt idx="5">
                  <c:v>12</c:v>
                </c:pt>
                <c:pt idx="6">
                  <c:v>4</c:v>
                </c:pt>
                <c:pt idx="7">
                  <c:v>7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4-4F1D-986B-08EC63E825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2496719160104987E-3"/>
                  <c:y val="3.4209202911725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84-4F1D-986B-08EC63E8255A}"/>
                </c:ext>
              </c:extLst>
            </c:dLbl>
            <c:dLbl>
              <c:idx val="2"/>
              <c:layout>
                <c:manualLayout>
                  <c:x val="3.7965072133637054E-3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84-4F1D-986B-08EC63E82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Обществознание</c:v>
                </c:pt>
                <c:pt idx="1">
                  <c:v>Физика</c:v>
                </c:pt>
                <c:pt idx="2">
                  <c:v>Математика (профиль)</c:v>
                </c:pt>
                <c:pt idx="3">
                  <c:v>Информатика </c:v>
                </c:pt>
                <c:pt idx="4">
                  <c:v>Химия</c:v>
                </c:pt>
                <c:pt idx="5">
                  <c:v>История</c:v>
                </c:pt>
                <c:pt idx="6">
                  <c:v>Английский язык</c:v>
                </c:pt>
                <c:pt idx="7">
                  <c:v>Биология</c:v>
                </c:pt>
                <c:pt idx="8">
                  <c:v>Литература</c:v>
                </c:pt>
                <c:pt idx="9">
                  <c:v>География 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24</c:v>
                </c:pt>
                <c:pt idx="1">
                  <c:v>5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  <c:pt idx="5">
                  <c:v>9</c:v>
                </c:pt>
                <c:pt idx="6">
                  <c:v>6</c:v>
                </c:pt>
                <c:pt idx="7">
                  <c:v>7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84-4F1D-986B-08EC63E825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468066491688541E-3"/>
                  <c:y val="6.80752502126155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84-4F1D-986B-08EC63E82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Обществознание</c:v>
                </c:pt>
                <c:pt idx="1">
                  <c:v>Физика</c:v>
                </c:pt>
                <c:pt idx="2">
                  <c:v>Математика (профиль)</c:v>
                </c:pt>
                <c:pt idx="3">
                  <c:v>Информатика </c:v>
                </c:pt>
                <c:pt idx="4">
                  <c:v>Химия</c:v>
                </c:pt>
                <c:pt idx="5">
                  <c:v>История</c:v>
                </c:pt>
                <c:pt idx="6">
                  <c:v>Английский язык</c:v>
                </c:pt>
                <c:pt idx="7">
                  <c:v>Биология</c:v>
                </c:pt>
                <c:pt idx="8">
                  <c:v>Литература</c:v>
                </c:pt>
                <c:pt idx="9">
                  <c:v>География 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17</c:v>
                </c:pt>
                <c:pt idx="1">
                  <c:v>22</c:v>
                </c:pt>
                <c:pt idx="2">
                  <c:v>38</c:v>
                </c:pt>
                <c:pt idx="3">
                  <c:v>7</c:v>
                </c:pt>
                <c:pt idx="4">
                  <c:v>15</c:v>
                </c:pt>
                <c:pt idx="5">
                  <c:v>6</c:v>
                </c:pt>
                <c:pt idx="6">
                  <c:v>11</c:v>
                </c:pt>
                <c:pt idx="7">
                  <c:v>19</c:v>
                </c:pt>
                <c:pt idx="8">
                  <c:v>10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84-4F1D-986B-08EC63E82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8945568"/>
        <c:axId val="328944392"/>
      </c:barChart>
      <c:catAx>
        <c:axId val="32894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8944392"/>
        <c:crosses val="autoZero"/>
        <c:auto val="1"/>
        <c:lblAlgn val="ctr"/>
        <c:lblOffset val="100"/>
        <c:noMultiLvlLbl val="0"/>
      </c:catAx>
      <c:valAx>
        <c:axId val="32894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400"/>
                  <a:t>количество учеников</a:t>
                </a:r>
              </a:p>
            </c:rich>
          </c:tx>
          <c:layout>
            <c:manualLayout>
              <c:xMode val="edge"/>
              <c:yMode val="edge"/>
              <c:x val="2.4972225308299078E-2"/>
              <c:y val="9.740441912183467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8945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bg1"/>
          </a:solidFill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401222056810097"/>
          <c:y val="2.0946940918236255E-2"/>
          <c:w val="0.86363747934285995"/>
          <c:h val="0.492210367634044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(база)</c:v>
                </c:pt>
                <c:pt idx="2">
                  <c:v>Математика (профиль)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Информатика </c:v>
                </c:pt>
                <c:pt idx="6">
                  <c:v>Химия</c:v>
                </c:pt>
                <c:pt idx="7">
                  <c:v>История</c:v>
                </c:pt>
                <c:pt idx="8">
                  <c:v>Английский язык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География 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70.260000000000005</c:v>
                </c:pt>
                <c:pt idx="1">
                  <c:v>0</c:v>
                </c:pt>
                <c:pt idx="2">
                  <c:v>51.04</c:v>
                </c:pt>
                <c:pt idx="3">
                  <c:v>56.54</c:v>
                </c:pt>
                <c:pt idx="4">
                  <c:v>50.27</c:v>
                </c:pt>
                <c:pt idx="5">
                  <c:v>62</c:v>
                </c:pt>
                <c:pt idx="6">
                  <c:v>71.25</c:v>
                </c:pt>
                <c:pt idx="7">
                  <c:v>43.17</c:v>
                </c:pt>
                <c:pt idx="8">
                  <c:v>71.25</c:v>
                </c:pt>
                <c:pt idx="9">
                  <c:v>49.43</c:v>
                </c:pt>
                <c:pt idx="10">
                  <c:v>61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5E-48B5-9E53-9662D94F49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(база)</c:v>
                </c:pt>
                <c:pt idx="2">
                  <c:v>Математика (профиль)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Информатика </c:v>
                </c:pt>
                <c:pt idx="6">
                  <c:v>Химия</c:v>
                </c:pt>
                <c:pt idx="7">
                  <c:v>История</c:v>
                </c:pt>
                <c:pt idx="8">
                  <c:v>Английский язык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География 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75.459999999999994</c:v>
                </c:pt>
                <c:pt idx="1">
                  <c:v>0</c:v>
                </c:pt>
                <c:pt idx="2">
                  <c:v>69</c:v>
                </c:pt>
                <c:pt idx="3">
                  <c:v>60.21</c:v>
                </c:pt>
                <c:pt idx="4">
                  <c:v>49</c:v>
                </c:pt>
                <c:pt idx="5">
                  <c:v>64.33</c:v>
                </c:pt>
                <c:pt idx="6">
                  <c:v>79.5</c:v>
                </c:pt>
                <c:pt idx="7">
                  <c:v>54.33</c:v>
                </c:pt>
                <c:pt idx="8">
                  <c:v>61.33</c:v>
                </c:pt>
                <c:pt idx="9">
                  <c:v>67.569999999999993</c:v>
                </c:pt>
                <c:pt idx="10">
                  <c:v>59.5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5E-48B5-9E53-9662D94F49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Математика (база)</c:v>
                </c:pt>
                <c:pt idx="2">
                  <c:v>Математика (профиль)</c:v>
                </c:pt>
                <c:pt idx="3">
                  <c:v>Обществознание</c:v>
                </c:pt>
                <c:pt idx="4">
                  <c:v>Физика</c:v>
                </c:pt>
                <c:pt idx="5">
                  <c:v>Информатика </c:v>
                </c:pt>
                <c:pt idx="6">
                  <c:v>Химия</c:v>
                </c:pt>
                <c:pt idx="7">
                  <c:v>История</c:v>
                </c:pt>
                <c:pt idx="8">
                  <c:v>Английский язык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География 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72.78</c:v>
                </c:pt>
                <c:pt idx="1">
                  <c:v>4.41</c:v>
                </c:pt>
                <c:pt idx="2">
                  <c:v>62.76</c:v>
                </c:pt>
                <c:pt idx="3">
                  <c:v>55.88</c:v>
                </c:pt>
                <c:pt idx="4">
                  <c:v>48.55</c:v>
                </c:pt>
                <c:pt idx="5">
                  <c:v>71</c:v>
                </c:pt>
                <c:pt idx="6">
                  <c:v>76.67</c:v>
                </c:pt>
                <c:pt idx="7">
                  <c:v>49.67</c:v>
                </c:pt>
                <c:pt idx="8">
                  <c:v>70.55</c:v>
                </c:pt>
                <c:pt idx="9">
                  <c:v>58.37</c:v>
                </c:pt>
                <c:pt idx="10">
                  <c:v>58.7</c:v>
                </c:pt>
                <c:pt idx="1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5E-48B5-9E53-9662D94F49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315584"/>
        <c:axId val="384317152"/>
      </c:barChart>
      <c:catAx>
        <c:axId val="384315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4317152"/>
        <c:crosses val="autoZero"/>
        <c:auto val="1"/>
        <c:lblAlgn val="ctr"/>
        <c:lblOffset val="100"/>
        <c:noMultiLvlLbl val="0"/>
      </c:catAx>
      <c:valAx>
        <c:axId val="38431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средний балл</a:t>
                </a:r>
              </a:p>
            </c:rich>
          </c:tx>
          <c:layout>
            <c:manualLayout>
              <c:xMode val="edge"/>
              <c:yMode val="edge"/>
              <c:x val="2.6740265097842265E-2"/>
              <c:y val="0.158570396590334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43155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79C4F-A5CB-4D44-888B-F7F42257434B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EE365-A0DC-4B1C-AA5B-AF249252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05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47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812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512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19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723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486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16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19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EE365-A0DC-4B1C-AA5B-AF249252502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22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63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8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93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0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67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4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8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74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1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5D6C4-9B81-4DAC-94C0-32D7441F018A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379F-BE4B-47FA-A735-540B2FBF39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11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/>
              <a:t>ЕГЭ - 2022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299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ACD3E-82BD-4EBF-AC2A-CA725A32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Итоги ГИА  форме ЕГЭ за три учебных года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94F6FC1-C1B4-4B8F-B9A6-BDDFFB944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459732"/>
              </p:ext>
            </p:extLst>
          </p:nvPr>
        </p:nvGraphicFramePr>
        <p:xfrm>
          <a:off x="0" y="1600200"/>
          <a:ext cx="9144000" cy="498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444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ЕГЭ по классам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902116"/>
              </p:ext>
            </p:extLst>
          </p:nvPr>
        </p:nvGraphicFramePr>
        <p:xfrm>
          <a:off x="0" y="864176"/>
          <a:ext cx="9036497" cy="617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8380">
                  <a:extLst>
                    <a:ext uri="{9D8B030D-6E8A-4147-A177-3AD203B41FA5}">
                      <a16:colId xmlns:a16="http://schemas.microsoft.com/office/drawing/2014/main" val="3063500005"/>
                    </a:ext>
                  </a:extLst>
                </a:gridCol>
                <a:gridCol w="737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1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9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60897">
                <a:tc>
                  <a:txBody>
                    <a:bodyPr/>
                    <a:lstStyle/>
                    <a:p>
                      <a:r>
                        <a:rPr lang="ru-RU" sz="1800" dirty="0"/>
                        <a:t>№ п/п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Предмет/класс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Количество сдавших</a:t>
                      </a:r>
                    </a:p>
                    <a:p>
                      <a:pPr algn="ctr"/>
                      <a:r>
                        <a:rPr lang="ru-RU" sz="18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Средний балл по классу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Средний балл по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Средний балл по городу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25">
                <a:tc rowSpan="3">
                  <a:txBody>
                    <a:bodyPr/>
                    <a:lstStyle/>
                    <a:p>
                      <a:r>
                        <a:rPr lang="ru-RU" sz="1800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/>
                        <a:t>Русск.яз.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/>
                        <a:t>Тряскова</a:t>
                      </a:r>
                      <a:r>
                        <a:rPr lang="ru-RU" sz="1800" dirty="0"/>
                        <a:t> О. 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74,21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72,78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70,76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Василенко Т. 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</a:t>
                      </a:r>
                      <a:r>
                        <a:rPr lang="ru-RU" sz="1800" baseline="0" dirty="0"/>
                        <a:t> Б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69,69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890867"/>
                  </a:ext>
                </a:extLst>
              </a:tr>
              <a:tr h="39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Токарева Ю. А.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</a:t>
                      </a:r>
                      <a:r>
                        <a:rPr lang="ru-RU" sz="1800" baseline="0" dirty="0"/>
                        <a:t> В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74,65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25">
                <a:tc rowSpan="3">
                  <a:txBody>
                    <a:bodyPr/>
                    <a:lstStyle/>
                    <a:p>
                      <a:r>
                        <a:rPr lang="ru-RU" sz="1800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 err="1"/>
                        <a:t>Матем</a:t>
                      </a:r>
                      <a:r>
                        <a:rPr lang="ru-RU" sz="1800" dirty="0"/>
                        <a:t>. (базовый)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/>
                        <a:t>Сантросян</a:t>
                      </a:r>
                      <a:r>
                        <a:rPr lang="ru-RU" sz="1800" dirty="0"/>
                        <a:t> А. 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4,34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4,41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4,30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Миляева С. 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4,75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75430"/>
                  </a:ext>
                </a:extLst>
              </a:tr>
              <a:tr h="39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Зиновьева Л. Г.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</a:t>
                      </a:r>
                      <a:r>
                        <a:rPr lang="ru-RU" sz="1800" baseline="0" dirty="0"/>
                        <a:t> В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4,43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025">
                <a:tc rowSpan="3">
                  <a:txBody>
                    <a:bodyPr/>
                    <a:lstStyle/>
                    <a:p>
                      <a:r>
                        <a:rPr lang="ru-RU" sz="1800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 err="1"/>
                        <a:t>Матем</a:t>
                      </a:r>
                      <a:r>
                        <a:rPr lang="ru-RU" sz="1800" dirty="0"/>
                        <a:t>. (</a:t>
                      </a:r>
                      <a:r>
                        <a:rPr lang="ru-RU" sz="1800" dirty="0" err="1"/>
                        <a:t>проф</a:t>
                      </a:r>
                      <a:r>
                        <a:rPr lang="ru-RU" sz="180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/>
                        <a:t>Сантросян</a:t>
                      </a:r>
                      <a:r>
                        <a:rPr lang="ru-RU" sz="1800" dirty="0"/>
                        <a:t> А. 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62,76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61,63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Миляева С. 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63,19</a:t>
                      </a:r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022531"/>
                  </a:ext>
                </a:extLst>
              </a:tr>
              <a:tr h="39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Зиновьева Л.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</a:t>
                      </a:r>
                      <a:r>
                        <a:rPr lang="ru-RU" sz="1800" baseline="0" dirty="0"/>
                        <a:t> В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61,60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025">
                <a:tc rowSpan="3">
                  <a:txBody>
                    <a:bodyPr/>
                    <a:lstStyle/>
                    <a:p>
                      <a:r>
                        <a:rPr lang="ru-RU" sz="1800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/>
                        <a:t>География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Трофимова И. 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61,00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60,10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08106"/>
                  </a:ext>
                </a:extLst>
              </a:tr>
              <a:tr h="393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Трофимова И. 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11</a:t>
                      </a:r>
                      <a:r>
                        <a:rPr lang="ru-RU" sz="1800" baseline="0" dirty="0"/>
                        <a:t> В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61,00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761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ЕГЭ по классам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586003"/>
              </p:ext>
            </p:extLst>
          </p:nvPr>
        </p:nvGraphicFramePr>
        <p:xfrm>
          <a:off x="-27384" y="759748"/>
          <a:ext cx="9198768" cy="6098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234">
                  <a:extLst>
                    <a:ext uri="{9D8B030D-6E8A-4147-A177-3AD203B41FA5}">
                      <a16:colId xmlns:a16="http://schemas.microsoft.com/office/drawing/2014/main" val="3063500005"/>
                    </a:ext>
                  </a:extLst>
                </a:gridCol>
                <a:gridCol w="751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2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8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9650">
                <a:tc>
                  <a:txBody>
                    <a:bodyPr/>
                    <a:lstStyle/>
                    <a:p>
                      <a:r>
                        <a:rPr lang="ru-RU" sz="1800" dirty="0"/>
                        <a:t>№ п/п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Предмет/класс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Количество сдавших</a:t>
                      </a:r>
                    </a:p>
                    <a:p>
                      <a:pPr algn="ctr"/>
                      <a:r>
                        <a:rPr lang="ru-RU" sz="18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Средний балл по классу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Средний балл по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Средний балл по городу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004">
                <a:tc rowSpan="3">
                  <a:txBody>
                    <a:bodyPr/>
                    <a:lstStyle/>
                    <a:p>
                      <a:r>
                        <a:rPr lang="ru-RU" sz="1600" dirty="0"/>
                        <a:t>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600" dirty="0"/>
                        <a:t>Биология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Савельева Н. 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48,00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58,37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52,39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43,00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890867"/>
                  </a:ext>
                </a:extLst>
              </a:tr>
              <a:tr h="344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</a:t>
                      </a:r>
                      <a:r>
                        <a:rPr lang="ru-RU" sz="1600" baseline="0" dirty="0"/>
                        <a:t> В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61,47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004">
                <a:tc rowSpan="3">
                  <a:txBody>
                    <a:bodyPr/>
                    <a:lstStyle/>
                    <a:p>
                      <a:r>
                        <a:rPr lang="ru-RU" sz="1600" dirty="0"/>
                        <a:t>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600" dirty="0"/>
                        <a:t>Химия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600" dirty="0" err="1"/>
                        <a:t>Кравцун</a:t>
                      </a:r>
                      <a:r>
                        <a:rPr lang="ru-RU" sz="1600" dirty="0"/>
                        <a:t> Т. 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76,67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63,06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975430"/>
                  </a:ext>
                </a:extLst>
              </a:tr>
              <a:tr h="344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</a:t>
                      </a:r>
                      <a:r>
                        <a:rPr lang="ru-RU" sz="1600" baseline="0" dirty="0"/>
                        <a:t> В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76,67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189">
                <a:tc rowSpan="3">
                  <a:txBody>
                    <a:bodyPr/>
                    <a:lstStyle/>
                    <a:p>
                      <a:r>
                        <a:rPr lang="ru-RU" sz="1600" dirty="0"/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Английский язык</a:t>
                      </a: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/>
                        <a:t>Керолиди</a:t>
                      </a:r>
                      <a:r>
                        <a:rPr lang="ru-RU" sz="1600" dirty="0"/>
                        <a:t> О. Д.</a:t>
                      </a:r>
                    </a:p>
                    <a:p>
                      <a:pPr algn="l"/>
                      <a:r>
                        <a:rPr lang="ru-RU" sz="1600" dirty="0" err="1"/>
                        <a:t>Суминова</a:t>
                      </a:r>
                      <a:r>
                        <a:rPr lang="ru-RU" sz="1600" dirty="0"/>
                        <a:t> М.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70,67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70,55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69,24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Безверхая О. В. </a:t>
                      </a:r>
                    </a:p>
                    <a:p>
                      <a:pPr algn="l"/>
                      <a:r>
                        <a:rPr lang="ru-RU" sz="1600" dirty="0"/>
                        <a:t>Бойко О. 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53,00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022531"/>
                  </a:ext>
                </a:extLst>
              </a:tr>
              <a:tr h="594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Безверхая О. В. </a:t>
                      </a:r>
                    </a:p>
                    <a:p>
                      <a:pPr algn="l"/>
                      <a:r>
                        <a:rPr lang="ru-RU" sz="1600" dirty="0"/>
                        <a:t>Бойко О. 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</a:t>
                      </a:r>
                      <a:r>
                        <a:rPr lang="ru-RU" sz="1600" baseline="0" dirty="0"/>
                        <a:t> 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74,75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004">
                <a:tc rowSpan="3">
                  <a:txBody>
                    <a:bodyPr/>
                    <a:lstStyle/>
                    <a:p>
                      <a:r>
                        <a:rPr lang="ru-RU" sz="1600" dirty="0"/>
                        <a:t>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Информатика </a:t>
                      </a: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Кадырова Л. 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71,00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61,37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71,00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08106"/>
                  </a:ext>
                </a:extLst>
              </a:tr>
              <a:tr h="344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</a:t>
                      </a:r>
                      <a:r>
                        <a:rPr lang="ru-RU" sz="1600" baseline="0" dirty="0"/>
                        <a:t> 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131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ЕГЭ по классам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895188"/>
              </p:ext>
            </p:extLst>
          </p:nvPr>
        </p:nvGraphicFramePr>
        <p:xfrm>
          <a:off x="53751" y="908720"/>
          <a:ext cx="9036497" cy="583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874">
                  <a:extLst>
                    <a:ext uri="{9D8B030D-6E8A-4147-A177-3AD203B41FA5}">
                      <a16:colId xmlns:a16="http://schemas.microsoft.com/office/drawing/2014/main" val="2252119803"/>
                    </a:ext>
                  </a:extLst>
                </a:gridCol>
                <a:gridCol w="7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7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31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6915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Предмет/класс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сдавших</a:t>
                      </a:r>
                    </a:p>
                    <a:p>
                      <a:pPr algn="ctr"/>
                      <a:r>
                        <a:rPr lang="ru-RU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Средний балл по классу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Средний балл по гимназии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Средний балл по городу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666">
                <a:tc rowSpan="3"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История 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Кузнецова А. 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49,20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49,67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58.40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/>
                        <a:t>Вернигорова</a:t>
                      </a:r>
                      <a:r>
                        <a:rPr lang="ru-RU" sz="1600" dirty="0"/>
                        <a:t> Е. 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437302"/>
                  </a:ext>
                </a:extLst>
              </a:tr>
              <a:tr h="383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Захарьевский В. 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В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52,00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666">
                <a:tc rowSpan="3"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Обществознание 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Кузнецова А. 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53,33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55,88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62,40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/>
                        <a:t>Вернигорова</a:t>
                      </a:r>
                      <a:r>
                        <a:rPr lang="ru-RU" sz="1600" dirty="0"/>
                        <a:t> Е. 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690374"/>
                  </a:ext>
                </a:extLst>
              </a:tr>
              <a:tr h="36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Захарьевский В. А.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В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58,75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666">
                <a:tc rowSpan="3"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/>
                        <a:t>Физика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Жукевич Е. 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48,55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54,77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/>
                        <a:t>Тувина</a:t>
                      </a:r>
                      <a:r>
                        <a:rPr lang="ru-RU" dirty="0"/>
                        <a:t> В. В.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49,15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165185"/>
                  </a:ext>
                </a:extLst>
              </a:tr>
              <a:tr h="383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Жукевич Е. 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42,50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666">
                <a:tc rowSpan="3"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/>
                        <a:t>Литература</a:t>
                      </a:r>
                      <a:r>
                        <a:rPr lang="ru-RU" sz="1800" baseline="0" dirty="0"/>
                        <a:t> 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/>
                        <a:t>Тряскова</a:t>
                      </a:r>
                      <a:r>
                        <a:rPr lang="ru-RU" dirty="0"/>
                        <a:t> О. 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58,44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58,70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66,15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Василенко Т. 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61,00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349871"/>
                  </a:ext>
                </a:extLst>
              </a:tr>
              <a:tr h="383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Токарева Ю. П.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  <a:r>
                        <a:rPr lang="ru-RU" baseline="0" dirty="0"/>
                        <a:t> 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494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EDA70F-DF1D-4146-B559-4D7D349B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Показатели эффективности (результаты ЕГЭ по трем предметам)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DF5CB7D-76D4-4AEE-9219-A2915C96B1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052266"/>
              </p:ext>
            </p:extLst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59838784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37895362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84096411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66658671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89866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менее 250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 220 до 249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 190 до 219 баллов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 160 до  189 баллов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23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83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2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70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Количество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412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017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Количество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864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424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9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Сравнительные результаты по максимальному баллу.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740813"/>
              </p:ext>
            </p:extLst>
          </p:nvPr>
        </p:nvGraphicFramePr>
        <p:xfrm>
          <a:off x="64095" y="1018347"/>
          <a:ext cx="9036498" cy="599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1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4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3315">
                <a:tc>
                  <a:txBody>
                    <a:bodyPr/>
                    <a:lstStyle/>
                    <a:p>
                      <a:r>
                        <a:rPr lang="ru-RU" sz="16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Предмет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Максимальный балл</a:t>
                      </a:r>
                    </a:p>
                    <a:p>
                      <a:pPr algn="l"/>
                      <a:r>
                        <a:rPr lang="ru-RU" sz="1600" dirty="0"/>
                        <a:t>            2020                                         2021                                            2022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Русск.яз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Матем</a:t>
                      </a:r>
                      <a:r>
                        <a:rPr lang="ru-RU" sz="1600" dirty="0"/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География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Биология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55">
                <a:tc>
                  <a:txBody>
                    <a:bodyPr/>
                    <a:lstStyle/>
                    <a:p>
                      <a:r>
                        <a:rPr lang="ru-RU" sz="1600" dirty="0"/>
                        <a:t>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Химия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Англ.яз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Информ</a:t>
                      </a:r>
                      <a:r>
                        <a:rPr lang="ru-RU" sz="1600" dirty="0"/>
                        <a:t>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История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Обществ.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10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Физика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793">
                <a:tc>
                  <a:txBody>
                    <a:bodyPr/>
                    <a:lstStyle/>
                    <a:p>
                      <a:r>
                        <a:rPr lang="ru-RU" sz="1600" dirty="0"/>
                        <a:t>11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Литер.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62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ru-RU" dirty="0"/>
              <a:t>Итоги ЕГЭ в 2022 по России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642675"/>
              </p:ext>
            </p:extLst>
          </p:nvPr>
        </p:nvGraphicFramePr>
        <p:xfrm>
          <a:off x="0" y="764704"/>
          <a:ext cx="9144003" cy="6044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12541114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66567742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3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Предмет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Учитель 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Средний балл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3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Гимн.№6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Рейтинг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Сочи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596">
                <a:tc>
                  <a:txBody>
                    <a:bodyPr/>
                    <a:lstStyle/>
                    <a:p>
                      <a:r>
                        <a:rPr lang="ru-RU" sz="1800" dirty="0"/>
                        <a:t>Русск.яз.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Тряскова</a:t>
                      </a:r>
                      <a:r>
                        <a:rPr lang="ru-RU" sz="1800" dirty="0"/>
                        <a:t> О. Ю.</a:t>
                      </a:r>
                    </a:p>
                    <a:p>
                      <a:r>
                        <a:rPr lang="ru-RU" sz="1800" dirty="0"/>
                        <a:t>Василенко Т. П.</a:t>
                      </a:r>
                    </a:p>
                    <a:p>
                      <a:r>
                        <a:rPr lang="ru-RU" sz="1800" dirty="0"/>
                        <a:t>Токарева Ю. А.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72,78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70,76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71,10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68,30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32">
                <a:tc>
                  <a:txBody>
                    <a:bodyPr/>
                    <a:lstStyle/>
                    <a:p>
                      <a:r>
                        <a:rPr lang="ru-RU" sz="1800" dirty="0" err="1"/>
                        <a:t>Матем</a:t>
                      </a:r>
                      <a:r>
                        <a:rPr lang="ru-RU" sz="1800" dirty="0"/>
                        <a:t>.(базов.)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/>
                        <a:t>Сантросян</a:t>
                      </a:r>
                      <a:r>
                        <a:rPr lang="ru-RU" sz="1800" dirty="0"/>
                        <a:t> А. Ю. </a:t>
                      </a:r>
                    </a:p>
                    <a:p>
                      <a:pPr algn="l"/>
                      <a:r>
                        <a:rPr lang="ru-RU" sz="1800" dirty="0"/>
                        <a:t>Миляева С. И.</a:t>
                      </a:r>
                    </a:p>
                    <a:p>
                      <a:pPr algn="l"/>
                      <a:r>
                        <a:rPr lang="ru-RU" sz="1800" dirty="0"/>
                        <a:t>Зиновьева Л. Г.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4,41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4,30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4,33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93">
                <a:tc>
                  <a:txBody>
                    <a:bodyPr/>
                    <a:lstStyle/>
                    <a:p>
                      <a:r>
                        <a:rPr lang="ru-RU" sz="1800" dirty="0" err="1"/>
                        <a:t>Матем</a:t>
                      </a:r>
                      <a:r>
                        <a:rPr lang="ru-RU" sz="1800" dirty="0"/>
                        <a:t>.( проф.)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Миляева С. И.</a:t>
                      </a:r>
                    </a:p>
                    <a:p>
                      <a:pPr algn="l"/>
                      <a:r>
                        <a:rPr lang="ru-RU" sz="1800" dirty="0"/>
                        <a:t>Зиновьева Л. Г.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62,76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61,63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59,40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56,90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3">
                <a:tc>
                  <a:txBody>
                    <a:bodyPr/>
                    <a:lstStyle/>
                    <a:p>
                      <a:r>
                        <a:rPr lang="ru-RU" sz="1800" dirty="0"/>
                        <a:t>География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Трофимова И. А.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61,00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60,10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57,20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54,60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093">
                <a:tc>
                  <a:txBody>
                    <a:bodyPr/>
                    <a:lstStyle/>
                    <a:p>
                      <a:r>
                        <a:rPr lang="ru-RU" sz="1800" dirty="0"/>
                        <a:t>Литература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/>
                        <a:t>Тряскова</a:t>
                      </a:r>
                      <a:r>
                        <a:rPr lang="ru-RU" sz="1800" dirty="0"/>
                        <a:t> О. Ю.</a:t>
                      </a:r>
                    </a:p>
                    <a:p>
                      <a:pPr algn="l"/>
                      <a:r>
                        <a:rPr lang="ru-RU" sz="1800" dirty="0"/>
                        <a:t>Василенко Т. П.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58,70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66,15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63,70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60,80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0172">
                <a:tc>
                  <a:txBody>
                    <a:bodyPr/>
                    <a:lstStyle/>
                    <a:p>
                      <a:r>
                        <a:rPr lang="ru-RU" sz="1800" dirty="0"/>
                        <a:t>Англ.яз.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Безверхая О. В.</a:t>
                      </a:r>
                    </a:p>
                    <a:p>
                      <a:pPr algn="l"/>
                      <a:r>
                        <a:rPr lang="ru-RU" sz="1800" dirty="0"/>
                        <a:t>Бойко О. Н.</a:t>
                      </a:r>
                    </a:p>
                    <a:p>
                      <a:pPr algn="l"/>
                      <a:r>
                        <a:rPr lang="ru-RU" sz="1800" dirty="0" err="1"/>
                        <a:t>Суминова</a:t>
                      </a:r>
                      <a:r>
                        <a:rPr lang="ru-RU" sz="1800" dirty="0"/>
                        <a:t> М. Г.</a:t>
                      </a:r>
                    </a:p>
                    <a:p>
                      <a:pPr algn="l"/>
                      <a:r>
                        <a:rPr lang="ru-RU" sz="1800" dirty="0" err="1"/>
                        <a:t>Керолиди</a:t>
                      </a:r>
                      <a:r>
                        <a:rPr lang="ru-RU" sz="1800" dirty="0"/>
                        <a:t> О. Д.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70,55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69,24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69,00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73,27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582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ru-RU" dirty="0"/>
              <a:t>Итоги ЕГЭ в 2022 по России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943950"/>
              </p:ext>
            </p:extLst>
          </p:nvPr>
        </p:nvGraphicFramePr>
        <p:xfrm>
          <a:off x="0" y="620689"/>
          <a:ext cx="9144003" cy="6237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125411140"/>
                    </a:ext>
                  </a:extLst>
                </a:gridCol>
                <a:gridCol w="111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23">
                  <a:extLst>
                    <a:ext uri="{9D8B030D-6E8A-4147-A177-3AD203B41FA5}">
                      <a16:colId xmlns:a16="http://schemas.microsoft.com/office/drawing/2014/main" val="3665677429"/>
                    </a:ext>
                  </a:extLst>
                </a:gridCol>
                <a:gridCol w="1116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773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Предмет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Учитель 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Средний балл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7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Гимн.№6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Рейтинг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Сочи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Край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931">
                <a:tc>
                  <a:txBody>
                    <a:bodyPr/>
                    <a:lstStyle/>
                    <a:p>
                      <a:r>
                        <a:rPr lang="ru-RU" sz="1600" dirty="0"/>
                        <a:t>Обществознание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Кузнецова А. И.</a:t>
                      </a:r>
                    </a:p>
                    <a:p>
                      <a:pPr algn="l"/>
                      <a:r>
                        <a:rPr lang="ru-RU" sz="1600" dirty="0"/>
                        <a:t>Захарьевский В. А.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55,88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62,40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63,00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59,88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60447">
                <a:tc>
                  <a:txBody>
                    <a:bodyPr/>
                    <a:lstStyle/>
                    <a:p>
                      <a:r>
                        <a:rPr lang="ru-RU" sz="1800" dirty="0"/>
                        <a:t>Физика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/>
                        <a:t>Тувина</a:t>
                      </a:r>
                      <a:r>
                        <a:rPr lang="ru-RU" sz="1800" dirty="0"/>
                        <a:t> В. В.</a:t>
                      </a:r>
                    </a:p>
                    <a:p>
                      <a:pPr algn="l"/>
                      <a:r>
                        <a:rPr lang="ru-RU" sz="1800" dirty="0"/>
                        <a:t>Жукевич Е. И.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48,55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54,77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53,00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54,11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0">
                <a:tc>
                  <a:txBody>
                    <a:bodyPr/>
                    <a:lstStyle/>
                    <a:p>
                      <a:r>
                        <a:rPr lang="ru-RU" sz="1800" dirty="0"/>
                        <a:t>Химия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err="1"/>
                        <a:t>Кравцун</a:t>
                      </a:r>
                      <a:r>
                        <a:rPr lang="ru-RU" sz="1800" dirty="0"/>
                        <a:t> Т. Н.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76,67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63,06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62,70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54,30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5970">
                <a:tc>
                  <a:txBody>
                    <a:bodyPr/>
                    <a:lstStyle/>
                    <a:p>
                      <a:r>
                        <a:rPr lang="ru-RU" sz="1800" dirty="0"/>
                        <a:t>Информатика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Кадырова Л. Р.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71,00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61,37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60,30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59,47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53672">
                <a:tc>
                  <a:txBody>
                    <a:bodyPr/>
                    <a:lstStyle/>
                    <a:p>
                      <a:r>
                        <a:rPr lang="ru-RU" sz="1800" dirty="0"/>
                        <a:t>Биология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Савельева Н. Ю.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58,37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52,39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51,60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51773">
                <a:tc>
                  <a:txBody>
                    <a:bodyPr/>
                    <a:lstStyle/>
                    <a:p>
                      <a:r>
                        <a:rPr lang="ru-RU" sz="1800" dirty="0"/>
                        <a:t>История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Кузнецова А. И.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49,67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58,40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58,80</a:t>
                      </a:r>
                      <a:endParaRPr lang="ru-RU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57,95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465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Самоопределение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388781"/>
              </p:ext>
            </p:extLst>
          </p:nvPr>
        </p:nvGraphicFramePr>
        <p:xfrm>
          <a:off x="1619672" y="1628800"/>
          <a:ext cx="6192687" cy="11353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96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Количество/доля выпускников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92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поступили на бюджет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50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54%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поступили на платное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 поступили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73702"/>
              </p:ext>
            </p:extLst>
          </p:nvPr>
        </p:nvGraphicFramePr>
        <p:xfrm>
          <a:off x="1619672" y="3501008"/>
          <a:ext cx="6192688" cy="25546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Города поступления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Кол-во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Доля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Сочи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Ростов- на -дону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Казань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Другие города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799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36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5400" dirty="0"/>
              <a:t>ОБЪЕКТИВНОСТЬ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91565"/>
              </p:ext>
            </p:extLst>
          </p:nvPr>
        </p:nvGraphicFramePr>
        <p:xfrm>
          <a:off x="375292" y="840475"/>
          <a:ext cx="8363656" cy="590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642">
                <a:tc>
                  <a:txBody>
                    <a:bodyPr/>
                    <a:lstStyle/>
                    <a:p>
                      <a:r>
                        <a:rPr lang="ru-RU" sz="2000" dirty="0"/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Учитель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Оценки  11 </a:t>
                      </a:r>
                      <a:r>
                        <a:rPr lang="ru-RU" sz="2000" dirty="0" err="1"/>
                        <a:t>кл</a:t>
                      </a:r>
                      <a:r>
                        <a:rPr lang="ru-RU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Балл ЕГЭ  (оценка)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Гапонова 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bg1"/>
                          </a:solidFill>
                        </a:rPr>
                        <a:t>Тряскова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О. 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76 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53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Гриценко 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bg1"/>
                          </a:solidFill>
                        </a:rPr>
                        <a:t>Тряскова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О. 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87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bg1"/>
                          </a:solidFill>
                        </a:rPr>
                        <a:t>Маазиева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bg1"/>
                          </a:solidFill>
                        </a:rPr>
                        <a:t>Тряскова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О. 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73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Мухамедьянов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Токарева Ю.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72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Пасатецкая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Токарева Ю.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76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934411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Скрипко Д.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Токарева Ю.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82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981649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Храпалева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Токарева Ю.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78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25509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bg1"/>
                          </a:solidFill>
                        </a:rPr>
                        <a:t>Бейгул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Математика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bg1"/>
                          </a:solidFill>
                        </a:rPr>
                        <a:t>Сантросян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 А. 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562821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Гапонова 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Математика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bg1"/>
                          </a:solidFill>
                        </a:rPr>
                        <a:t>Сантросян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 А. 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864915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Ельцов 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Математика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bg1"/>
                          </a:solidFill>
                        </a:rPr>
                        <a:t>Сантросян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 А. 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40858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bg1"/>
                          </a:solidFill>
                        </a:rPr>
                        <a:t>Маазиева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Л.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Математика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bg1"/>
                          </a:solidFill>
                        </a:rPr>
                        <a:t>Сантросян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 А. 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545985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Пушков 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Миляева С. 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726577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Храпалева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Зиновьева Л. Г.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35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69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Результаты единого государственного экзамена.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В </a:t>
            </a:r>
            <a:r>
              <a:rPr lang="ru-RU" b="1" dirty="0"/>
              <a:t>2022 </a:t>
            </a:r>
            <a:r>
              <a:rPr lang="ru-RU" dirty="0"/>
              <a:t>учебном году выпускники гимназии проходили итоговую государственную аттестацию в форме и по материалам ЕГЭ по следующим предметам:</a:t>
            </a:r>
            <a:endParaRPr lang="ru-RU" dirty="0">
              <a:effectLst/>
            </a:endParaRPr>
          </a:p>
          <a:p>
            <a:r>
              <a:rPr lang="ru-RU" dirty="0"/>
              <a:t>русский язык, математика</a:t>
            </a:r>
            <a:endParaRPr lang="ru-RU" dirty="0">
              <a:effectLst/>
            </a:endParaRPr>
          </a:p>
          <a:p>
            <a:r>
              <a:rPr lang="ru-RU" dirty="0"/>
              <a:t>история, обществознание, английский язык, биология, физика, информатика, химия, география, литература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234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36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5400" dirty="0"/>
              <a:t>ОБЪЕКТИВНОСТЬ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801050"/>
              </p:ext>
            </p:extLst>
          </p:nvPr>
        </p:nvGraphicFramePr>
        <p:xfrm>
          <a:off x="382311" y="1124744"/>
          <a:ext cx="8363656" cy="270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8642">
                <a:tc>
                  <a:txBody>
                    <a:bodyPr/>
                    <a:lstStyle/>
                    <a:p>
                      <a:r>
                        <a:rPr lang="ru-RU" sz="2000" dirty="0"/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Учитель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Оценки  11 </a:t>
                      </a:r>
                      <a:r>
                        <a:rPr lang="ru-RU" sz="2000" dirty="0" err="1"/>
                        <a:t>кл</a:t>
                      </a:r>
                      <a:r>
                        <a:rPr lang="ru-RU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Балл ЕГЭ  (оценка)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Языкова 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Физика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bg1"/>
                          </a:solidFill>
                        </a:rPr>
                        <a:t>Тувина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В. 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4, 4, 4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26 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53"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bg1"/>
                          </a:solidFill>
                        </a:rPr>
                        <a:t>Каджая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Химия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bg1"/>
                          </a:solidFill>
                        </a:rPr>
                        <a:t>Кравцун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Т. 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3, 3, 3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73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Григорян 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Биология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Савельева Н. 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5, 5, 5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48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Плахотник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Обществознание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Кузнецова А. 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4, 3, 4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40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934411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Турченко Д.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Обществознание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Захарьевский В. 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4, 4, 4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36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981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846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Рейтинг гимназии по результатам оценки эффективности работы за </a:t>
            </a:r>
            <a:r>
              <a:rPr lang="ru-RU" dirty="0" smtClean="0"/>
              <a:t>2021-2022 </a:t>
            </a:r>
            <a:r>
              <a:rPr lang="ru-RU" dirty="0"/>
              <a:t>учебный год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II </a:t>
            </a:r>
            <a:r>
              <a:rPr lang="ru-RU" b="1" dirty="0" smtClean="0">
                <a:solidFill>
                  <a:srgbClr val="FFFF00"/>
                </a:solidFill>
              </a:rPr>
              <a:t>место  </a:t>
            </a:r>
            <a:r>
              <a:rPr lang="ru-RU" b="1" dirty="0">
                <a:solidFill>
                  <a:srgbClr val="FFFF00"/>
                </a:solidFill>
              </a:rPr>
              <a:t>среди ОО г. Сочи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/>
              <a:t>реализующих образовательные программы основного общего и среднего общего образования.</a:t>
            </a:r>
          </a:p>
          <a:p>
            <a:r>
              <a:rPr lang="ru-RU" dirty="0"/>
              <a:t>Балл по гимназии –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348,736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55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на 2022-2023 год </a:t>
            </a:r>
            <a:br>
              <a:rPr lang="ru-RU" dirty="0"/>
            </a:br>
            <a:r>
              <a:rPr lang="ru-RU" dirty="0"/>
              <a:t>при подготовке к ЕГЭ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Скорректировать комплекс мер для повышения мотивации учеников к подготовке к ЕГЭ по предметам по выбору;</a:t>
            </a:r>
          </a:p>
          <a:p>
            <a:r>
              <a:rPr lang="ru-RU" dirty="0"/>
              <a:t>Разработать индивидуальный образовательный маршрут для учеников группы риска.</a:t>
            </a:r>
          </a:p>
          <a:p>
            <a:r>
              <a:rPr lang="ru-RU" dirty="0"/>
              <a:t>Вести регулярную работу с учениками по проблемным темам, выявленным в ходе проведения проверочных работ 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на 2022-2023 год </a:t>
            </a:r>
            <a:br>
              <a:rPr lang="ru-RU" dirty="0"/>
            </a:br>
            <a:r>
              <a:rPr lang="ru-RU" dirty="0"/>
              <a:t>при подготовке к ЕГЭ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Ужесточить контроль за успеваемостью учеников, претендующих на получение медали «За особые успехи в учении».</a:t>
            </a:r>
          </a:p>
          <a:p>
            <a:r>
              <a:rPr lang="ru-RU" dirty="0"/>
              <a:t>Продолжить строгий контроль	за качеством преподавания профильных предметов с низким средним баллом по результатам ЕГЭ: физики, обществознания, истории, литературы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7392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По итогам экзаменов в 2022году: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6021288"/>
          </a:xfrm>
        </p:spPr>
        <p:txBody>
          <a:bodyPr>
            <a:noAutofit/>
          </a:bodyPr>
          <a:lstStyle/>
          <a:p>
            <a:r>
              <a:rPr lang="ru-RU" sz="2500" dirty="0"/>
              <a:t>свыше 90 баллов набрали   12  учащихся (2020 год - 2 учащихся, 2021 год - 7 учащихся)</a:t>
            </a:r>
          </a:p>
          <a:p>
            <a:r>
              <a:rPr lang="ru-RU" sz="2500" dirty="0"/>
              <a:t>от 80  до 90 баллов набрали 17 учащихся  по  русскому  языку, 2 по математике, 4 по химии, 1 по биологии, 4 по английскому языку, 1 по обществознанию, 1 по литературе (2020г. - 13 учащихся, 2021г. - 21 учащихся) </a:t>
            </a:r>
          </a:p>
          <a:p>
            <a:r>
              <a:rPr lang="ru-RU" sz="2500" dirty="0"/>
              <a:t>92 учащихся получили аттестат о среднем общем образовании </a:t>
            </a:r>
          </a:p>
          <a:p>
            <a:r>
              <a:rPr lang="ru-RU" sz="2400" dirty="0" smtClean="0"/>
              <a:t>6 </a:t>
            </a:r>
            <a:r>
              <a:rPr lang="ru-RU" sz="2400" dirty="0"/>
              <a:t>учащихся не преодолели порог успешности по предметам по выбору: 1 - по физике, 4 -по обществознанию, 1 - по истории, 1 - по биологии (2020 год -9 человек, 2021 г. –3 человека). (</a:t>
            </a:r>
            <a:r>
              <a:rPr lang="ru-RU" sz="2400" dirty="0" err="1"/>
              <a:t>АльФакир</a:t>
            </a:r>
            <a:r>
              <a:rPr lang="ru-RU" sz="2400" dirty="0"/>
              <a:t> С. – 2 предмета: биология и обществознание, Языкова Д. – физика, </a:t>
            </a:r>
            <a:r>
              <a:rPr lang="ru-RU" sz="2400" dirty="0" smtClean="0"/>
              <a:t>Казаков </a:t>
            </a:r>
            <a:r>
              <a:rPr lang="ru-RU" sz="2400" dirty="0"/>
              <a:t>М. – обществознание, </a:t>
            </a:r>
            <a:r>
              <a:rPr lang="ru-RU" sz="2400" dirty="0" err="1"/>
              <a:t>Плахотник</a:t>
            </a:r>
            <a:r>
              <a:rPr lang="ru-RU" sz="2400" dirty="0"/>
              <a:t> А. – обществознание, Турченко Д. - обществознание)</a:t>
            </a: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03113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Сравнительная таблица баллов (свыше 90)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20374"/>
              </p:ext>
            </p:extLst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11 (</a:t>
                      </a:r>
                      <a:r>
                        <a:rPr lang="ru-RU" sz="2400" dirty="0"/>
                        <a:t>русский язык, биология, информатика, литература,</a:t>
                      </a:r>
                    </a:p>
                    <a:p>
                      <a:pPr algn="ctr"/>
                      <a:r>
                        <a:rPr lang="ru-RU" sz="2400" dirty="0"/>
                        <a:t>английский, </a:t>
                      </a:r>
                      <a:r>
                        <a:rPr lang="ru-RU" sz="1800" dirty="0"/>
                        <a:t>обществознание,</a:t>
                      </a:r>
                      <a:r>
                        <a:rPr lang="ru-RU" sz="2400" dirty="0"/>
                        <a:t> математика</a:t>
                      </a:r>
                      <a:r>
                        <a:rPr lang="ru-RU" sz="3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 (</a:t>
                      </a:r>
                      <a:r>
                        <a:rPr lang="ru-RU" sz="2400" dirty="0"/>
                        <a:t>русский язык</a:t>
                      </a:r>
                      <a:r>
                        <a:rPr lang="ru-RU" sz="3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7 (</a:t>
                      </a:r>
                      <a:r>
                        <a:rPr lang="ru-RU" sz="2400" dirty="0"/>
                        <a:t>русский язык, химия, история, </a:t>
                      </a:r>
                      <a:r>
                        <a:rPr lang="ru-RU" sz="1800" dirty="0"/>
                        <a:t>обществознание</a:t>
                      </a:r>
                      <a:r>
                        <a:rPr lang="ru-RU" sz="3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12 (</a:t>
                      </a:r>
                      <a:r>
                        <a:rPr lang="ru-RU" sz="2400" dirty="0"/>
                        <a:t>русский язык, химия, информатика, английский язык</a:t>
                      </a:r>
                      <a:r>
                        <a:rPr lang="ru-RU" sz="3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02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Сравнительная таблица баллов </a:t>
            </a:r>
            <a:br>
              <a:rPr lang="ru-RU" dirty="0"/>
            </a:br>
            <a:r>
              <a:rPr lang="ru-RU" dirty="0"/>
              <a:t>(</a:t>
            </a:r>
            <a:r>
              <a:rPr lang="ru-RU" sz="4400" dirty="0"/>
              <a:t>от 80  до 90 </a:t>
            </a:r>
            <a:r>
              <a:rPr lang="ru-RU" dirty="0"/>
              <a:t>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861669"/>
              </p:ext>
            </p:extLst>
          </p:nvPr>
        </p:nvGraphicFramePr>
        <p:xfrm>
          <a:off x="457200" y="1600200"/>
          <a:ext cx="82296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6</a:t>
                      </a:r>
                    </a:p>
                    <a:p>
                      <a:pPr algn="ctr"/>
                      <a:r>
                        <a:rPr lang="ru-RU" sz="3200" dirty="0"/>
                        <a:t> (русский язык – 5, 1 – </a:t>
                      </a:r>
                      <a:r>
                        <a:rPr lang="ru-RU" sz="3200" dirty="0" err="1"/>
                        <a:t>англ.яз</a:t>
                      </a:r>
                      <a:r>
                        <a:rPr lang="ru-RU" sz="3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11 </a:t>
                      </a:r>
                    </a:p>
                    <a:p>
                      <a:pPr algn="ctr"/>
                      <a:r>
                        <a:rPr lang="ru-RU" sz="3200" dirty="0"/>
                        <a:t>(русский язык – 8, по 1 английский язык, биология, история)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8 </a:t>
                      </a:r>
                    </a:p>
                    <a:p>
                      <a:pPr algn="ctr"/>
                      <a:r>
                        <a:rPr lang="ru-RU" sz="3200" dirty="0"/>
                        <a:t>(русский язык – 4, химия – 1, английский язык – </a:t>
                      </a:r>
                      <a:r>
                        <a:rPr lang="en-US" sz="3200" dirty="0"/>
                        <a:t>3</a:t>
                      </a:r>
                      <a:r>
                        <a:rPr lang="ru-RU" sz="3200" dirty="0"/>
                        <a:t>, биология - 1)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112882"/>
              </p:ext>
            </p:extLst>
          </p:nvPr>
        </p:nvGraphicFramePr>
        <p:xfrm>
          <a:off x="467544" y="1628800"/>
          <a:ext cx="8229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13 </a:t>
                      </a:r>
                    </a:p>
                    <a:p>
                      <a:pPr algn="ctr"/>
                      <a:r>
                        <a:rPr lang="ru-RU" sz="3200" dirty="0"/>
                        <a:t>(</a:t>
                      </a:r>
                      <a:r>
                        <a:rPr lang="ru-RU" sz="2800" dirty="0"/>
                        <a:t>русский язык – 9, математика – 1, английский язык – 1, обществознание – 2</a:t>
                      </a:r>
                      <a:r>
                        <a:rPr lang="ru-RU" sz="3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21 </a:t>
                      </a:r>
                    </a:p>
                    <a:p>
                      <a:pPr algn="ctr"/>
                      <a:r>
                        <a:rPr lang="ru-RU" sz="3200" dirty="0"/>
                        <a:t>(</a:t>
                      </a:r>
                      <a:r>
                        <a:rPr lang="ru-RU" sz="2800" dirty="0"/>
                        <a:t>русский язык – 12, математика – 5, химия – 3, обществознание – 1</a:t>
                      </a:r>
                      <a:r>
                        <a:rPr lang="ru-RU" sz="3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30 </a:t>
                      </a:r>
                    </a:p>
                    <a:p>
                      <a:pPr algn="ctr"/>
                      <a:r>
                        <a:rPr lang="ru-RU" sz="3200" dirty="0"/>
                        <a:t>(</a:t>
                      </a:r>
                      <a:r>
                        <a:rPr lang="ru-RU" sz="2800" dirty="0"/>
                        <a:t>русский язык – 17, математика – 2, химия – 4, обществознание – 1, биология – 1, литература – 1, английский язык - 4</a:t>
                      </a:r>
                      <a:r>
                        <a:rPr lang="ru-RU" sz="3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76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1E1BC-4CED-4D63-B5B8-2B4DB91B3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Средний балл по русскому языку </a:t>
            </a:r>
            <a:br>
              <a:rPr lang="ru-RU" dirty="0"/>
            </a:br>
            <a:r>
              <a:rPr lang="ru-RU" dirty="0"/>
              <a:t>за 3 года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39994C6-EE9C-4E64-AA2B-AA485AF4D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032504"/>
              </p:ext>
            </p:extLst>
          </p:nvPr>
        </p:nvGraphicFramePr>
        <p:xfrm>
          <a:off x="457200" y="1600200"/>
          <a:ext cx="807524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387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390E9-369A-473B-82EE-AB4B8FC5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Средний балл по математике </a:t>
            </a:r>
            <a:br>
              <a:rPr lang="ru-RU" dirty="0"/>
            </a:br>
            <a:r>
              <a:rPr lang="ru-RU" dirty="0"/>
              <a:t>за 3 года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6B07CE5-BC00-4B50-916E-EDD8642D1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4698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35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ЕГЭ по предметам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758091"/>
              </p:ext>
            </p:extLst>
          </p:nvPr>
        </p:nvGraphicFramePr>
        <p:xfrm>
          <a:off x="323528" y="605272"/>
          <a:ext cx="8604449" cy="599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7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7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сдавших</a:t>
                      </a:r>
                    </a:p>
                    <a:p>
                      <a:pPr algn="ctr"/>
                      <a:r>
                        <a:rPr lang="ru-RU" dirty="0"/>
                        <a:t>2020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Средний балл по предмету </a:t>
                      </a:r>
                    </a:p>
                    <a:p>
                      <a:r>
                        <a:rPr lang="ru-RU" dirty="0"/>
                        <a:t>          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26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Русск.яз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022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(базовый)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305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(проф.)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51,04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9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География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626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906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027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Англ.яз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215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Информ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487"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783"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Обществ.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56,97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055"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43,88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35"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Литерат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81,80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307189"/>
              </p:ext>
            </p:extLst>
          </p:nvPr>
        </p:nvGraphicFramePr>
        <p:xfrm>
          <a:off x="240660" y="603960"/>
          <a:ext cx="8748465" cy="608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6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66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сдавших</a:t>
                      </a:r>
                    </a:p>
                    <a:p>
                      <a:pPr algn="ctr"/>
                      <a:r>
                        <a:rPr lang="ru-RU" dirty="0"/>
                        <a:t>2022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Средний балл по предмету </a:t>
                      </a:r>
                    </a:p>
                    <a:p>
                      <a:r>
                        <a:rPr lang="ru-RU" dirty="0"/>
                        <a:t>          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Русск.яз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92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70,26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75,46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72,78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406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(базовый)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54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4,41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406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Матем</a:t>
                      </a:r>
                      <a:r>
                        <a:rPr lang="ru-RU" dirty="0"/>
                        <a:t>. (проф.)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38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51,04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69,00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62,76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География 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61,00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Биология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49,43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67,57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58,37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Химия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71,25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79,50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76,67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Англ.яз</a:t>
                      </a:r>
                      <a:r>
                        <a:rPr lang="ru-RU" dirty="0"/>
                        <a:t>.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71,25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61,33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70,55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Информ</a:t>
                      </a:r>
                      <a:r>
                        <a:rPr lang="ru-RU" dirty="0"/>
                        <a:t>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62,00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64,33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71,00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История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43,17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54,33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49,67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Обществ.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56,54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60,21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55,88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Физика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50,27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49,00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48,55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3375"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Литерат</a:t>
                      </a:r>
                      <a:r>
                        <a:rPr lang="ru-RU" dirty="0"/>
                        <a:t>.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61,00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59,50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58,70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3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2ED42-76F4-4CCC-A90E-624B655D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Выбор предметов для сдачи ЕГЭ за последние три учебных года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B7F727D-5D9E-4FBF-9BE8-3DDB390BD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334379"/>
              </p:ext>
            </p:extLst>
          </p:nvPr>
        </p:nvGraphicFramePr>
        <p:xfrm>
          <a:off x="0" y="1600200"/>
          <a:ext cx="9144000" cy="498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345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3418</TotalTime>
  <Words>1905</Words>
  <Application>Microsoft Office PowerPoint</Application>
  <PresentationFormat>Экран (4:3)</PresentationFormat>
  <Paragraphs>763</Paragraphs>
  <Slides>24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ЕГЭ - 2022</vt:lpstr>
      <vt:lpstr>Результаты единого государственного экзамена. </vt:lpstr>
      <vt:lpstr>По итогам экзаменов в 2022году:   </vt:lpstr>
      <vt:lpstr>Сравнительная таблица баллов (свыше 90) </vt:lpstr>
      <vt:lpstr>Сравнительная таблица баллов  (от 80  до 90 ) </vt:lpstr>
      <vt:lpstr>Средний балл по русскому языку  за 3 года</vt:lpstr>
      <vt:lpstr>Средний балл по математике  за 3 года</vt:lpstr>
      <vt:lpstr>Результаты ЕГЭ по предметам</vt:lpstr>
      <vt:lpstr>Выбор предметов для сдачи ЕГЭ за последние три учебных года</vt:lpstr>
      <vt:lpstr>Итоги ГИА  форме ЕГЭ за три учебных года</vt:lpstr>
      <vt:lpstr>Результаты ЕГЭ по классам</vt:lpstr>
      <vt:lpstr>Результаты ЕГЭ по классам</vt:lpstr>
      <vt:lpstr>Результаты ЕГЭ по классам</vt:lpstr>
      <vt:lpstr>Показатели эффективности (результаты ЕГЭ по трем предметам)</vt:lpstr>
      <vt:lpstr>Сравнительные результаты по максимальному баллу.</vt:lpstr>
      <vt:lpstr>Итоги ЕГЭ в 2022 по России</vt:lpstr>
      <vt:lpstr>Итоги ЕГЭ в 2022 по России</vt:lpstr>
      <vt:lpstr>Самоопределение</vt:lpstr>
      <vt:lpstr>ОБЪЕКТИВНОСТЬ</vt:lpstr>
      <vt:lpstr>ОБЪЕКТИВНОСТЬ</vt:lpstr>
      <vt:lpstr>Презентация PowerPoint</vt:lpstr>
      <vt:lpstr>Задачи на 2022-2023 год  при подготовке к ЕГЭ</vt:lpstr>
      <vt:lpstr>Задачи на 2022-2023 год  при подготовке к ЕГЭ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- 2016</dc:title>
  <dc:creator>214-класс</dc:creator>
  <cp:lastModifiedBy>5</cp:lastModifiedBy>
  <cp:revision>379</cp:revision>
  <cp:lastPrinted>2020-08-27T05:36:01Z</cp:lastPrinted>
  <dcterms:created xsi:type="dcterms:W3CDTF">2016-08-26T12:05:21Z</dcterms:created>
  <dcterms:modified xsi:type="dcterms:W3CDTF">2023-01-24T06:16:29Z</dcterms:modified>
</cp:coreProperties>
</file>