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58" r:id="rId12"/>
    <p:sldId id="257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98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DAA71-7DDB-4A3E-9888-0F3CE21B997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67A0096-96B6-45C3-832A-FF06B3C70B7C}">
      <dgm:prSet phldrT="[Текст]"/>
      <dgm:spPr/>
      <dgm:t>
        <a:bodyPr/>
        <a:lstStyle/>
        <a:p>
          <a:r>
            <a:rPr lang="ru-RU" dirty="0" smtClean="0"/>
            <a:t>Предшествующие факторы</a:t>
          </a:r>
          <a:endParaRPr lang="ru-RU" dirty="0"/>
        </a:p>
      </dgm:t>
    </dgm:pt>
    <dgm:pt modelId="{ADC47D45-CB9A-4689-9691-B0A619A3304F}" type="parTrans" cxnId="{D77849A0-6AD3-4817-922C-434F18B20641}">
      <dgm:prSet/>
      <dgm:spPr/>
      <dgm:t>
        <a:bodyPr/>
        <a:lstStyle/>
        <a:p>
          <a:endParaRPr lang="ru-RU"/>
        </a:p>
      </dgm:t>
    </dgm:pt>
    <dgm:pt modelId="{ED3B291F-65C4-4620-BA50-F5E0FD4469D2}" type="sibTrans" cxnId="{D77849A0-6AD3-4817-922C-434F18B20641}">
      <dgm:prSet/>
      <dgm:spPr/>
      <dgm:t>
        <a:bodyPr/>
        <a:lstStyle/>
        <a:p>
          <a:endParaRPr lang="ru-RU"/>
        </a:p>
      </dgm:t>
    </dgm:pt>
    <dgm:pt modelId="{6660DFDC-2472-46DC-B134-825893237B5B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400" dirty="0" smtClean="0"/>
            <a:t>поведение</a:t>
          </a:r>
          <a:endParaRPr lang="ru-RU" sz="2400" dirty="0"/>
        </a:p>
      </dgm:t>
    </dgm:pt>
    <dgm:pt modelId="{83B78C0C-DD25-40F5-AC7E-89D483957B14}" type="parTrans" cxnId="{221A59EC-B646-4E54-903E-B97711A6860B}">
      <dgm:prSet/>
      <dgm:spPr/>
      <dgm:t>
        <a:bodyPr/>
        <a:lstStyle/>
        <a:p>
          <a:endParaRPr lang="ru-RU"/>
        </a:p>
      </dgm:t>
    </dgm:pt>
    <dgm:pt modelId="{39955CF6-8FD6-452C-9C93-0ABAED1105BC}" type="sibTrans" cxnId="{221A59EC-B646-4E54-903E-B97711A6860B}">
      <dgm:prSet/>
      <dgm:spPr/>
      <dgm:t>
        <a:bodyPr/>
        <a:lstStyle/>
        <a:p>
          <a:endParaRPr lang="ru-RU"/>
        </a:p>
      </dgm:t>
    </dgm:pt>
    <dgm:pt modelId="{D97E3BD7-86B1-4C7D-8DC7-A330C3C6DE25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dirty="0" smtClean="0"/>
            <a:t>последствия</a:t>
          </a:r>
          <a:endParaRPr lang="ru-RU" sz="2400" dirty="0"/>
        </a:p>
      </dgm:t>
    </dgm:pt>
    <dgm:pt modelId="{3D2ED0FB-9502-451B-8213-D67E9030E014}" type="parTrans" cxnId="{4B4DCBA7-7E40-4A10-9493-428D819F230F}">
      <dgm:prSet/>
      <dgm:spPr/>
      <dgm:t>
        <a:bodyPr/>
        <a:lstStyle/>
        <a:p>
          <a:endParaRPr lang="ru-RU"/>
        </a:p>
      </dgm:t>
    </dgm:pt>
    <dgm:pt modelId="{4722701A-DF44-41F5-9DAB-BC97F8DB0158}" type="sibTrans" cxnId="{4B4DCBA7-7E40-4A10-9493-428D819F230F}">
      <dgm:prSet/>
      <dgm:spPr/>
      <dgm:t>
        <a:bodyPr/>
        <a:lstStyle/>
        <a:p>
          <a:endParaRPr lang="ru-RU"/>
        </a:p>
      </dgm:t>
    </dgm:pt>
    <dgm:pt modelId="{FE34D638-B80D-498B-8B7C-E917B572B658}" type="pres">
      <dgm:prSet presAssocID="{7ACDAA71-7DDB-4A3E-9888-0F3CE21B9970}" presName="Name0" presStyleCnt="0">
        <dgm:presLayoutVars>
          <dgm:dir/>
          <dgm:resizeHandles val="exact"/>
        </dgm:presLayoutVars>
      </dgm:prSet>
      <dgm:spPr/>
    </dgm:pt>
    <dgm:pt modelId="{312BB3DD-E43B-48D2-858D-565D0F8F2849}" type="pres">
      <dgm:prSet presAssocID="{D67A0096-96B6-45C3-832A-FF06B3C70B7C}" presName="node" presStyleLbl="node1" presStyleIdx="0" presStyleCnt="3" custScaleY="137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230C5-B28B-4AF4-9617-52C735D6C8FE}" type="pres">
      <dgm:prSet presAssocID="{ED3B291F-65C4-4620-BA50-F5E0FD4469D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458EDFB-CD5C-4EE4-853B-0F0CEFE42495}" type="pres">
      <dgm:prSet presAssocID="{ED3B291F-65C4-4620-BA50-F5E0FD4469D2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822D4F5-DDF0-48E3-860B-740DA94E5A00}" type="pres">
      <dgm:prSet presAssocID="{6660DFDC-2472-46DC-B134-825893237B5B}" presName="node" presStyleLbl="node1" presStyleIdx="1" presStyleCnt="3" custScaleY="137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2F40C-AD63-48B3-BDE2-680B5B53084F}" type="pres">
      <dgm:prSet presAssocID="{39955CF6-8FD6-452C-9C93-0ABAED1105B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D060FF0-EE9F-4133-A7B8-EEA2EC5FBE05}" type="pres">
      <dgm:prSet presAssocID="{39955CF6-8FD6-452C-9C93-0ABAED1105B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0017279-C6B1-4A8A-88D4-ABA92051CAFB}" type="pres">
      <dgm:prSet presAssocID="{D97E3BD7-86B1-4C7D-8DC7-A330C3C6DE25}" presName="node" presStyleLbl="node1" presStyleIdx="2" presStyleCnt="3" custScaleX="112031" custScaleY="152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19A4F8-8228-4561-8440-84AB7A8DB5BE}" type="presOf" srcId="{D97E3BD7-86B1-4C7D-8DC7-A330C3C6DE25}" destId="{A0017279-C6B1-4A8A-88D4-ABA92051CAFB}" srcOrd="0" destOrd="0" presId="urn:microsoft.com/office/officeart/2005/8/layout/process1"/>
    <dgm:cxn modelId="{50AB65A9-1C2E-4AF9-9461-0710CFF21201}" type="presOf" srcId="{7ACDAA71-7DDB-4A3E-9888-0F3CE21B9970}" destId="{FE34D638-B80D-498B-8B7C-E917B572B658}" srcOrd="0" destOrd="0" presId="urn:microsoft.com/office/officeart/2005/8/layout/process1"/>
    <dgm:cxn modelId="{D8858816-27B3-45A8-9C66-E6D5741DF670}" type="presOf" srcId="{39955CF6-8FD6-452C-9C93-0ABAED1105BC}" destId="{DF82F40C-AD63-48B3-BDE2-680B5B53084F}" srcOrd="0" destOrd="0" presId="urn:microsoft.com/office/officeart/2005/8/layout/process1"/>
    <dgm:cxn modelId="{221A59EC-B646-4E54-903E-B97711A6860B}" srcId="{7ACDAA71-7DDB-4A3E-9888-0F3CE21B9970}" destId="{6660DFDC-2472-46DC-B134-825893237B5B}" srcOrd="1" destOrd="0" parTransId="{83B78C0C-DD25-40F5-AC7E-89D483957B14}" sibTransId="{39955CF6-8FD6-452C-9C93-0ABAED1105BC}"/>
    <dgm:cxn modelId="{D77849A0-6AD3-4817-922C-434F18B20641}" srcId="{7ACDAA71-7DDB-4A3E-9888-0F3CE21B9970}" destId="{D67A0096-96B6-45C3-832A-FF06B3C70B7C}" srcOrd="0" destOrd="0" parTransId="{ADC47D45-CB9A-4689-9691-B0A619A3304F}" sibTransId="{ED3B291F-65C4-4620-BA50-F5E0FD4469D2}"/>
    <dgm:cxn modelId="{54FD001D-8E7A-410A-80B1-8F88C43CBE07}" type="presOf" srcId="{ED3B291F-65C4-4620-BA50-F5E0FD4469D2}" destId="{63B230C5-B28B-4AF4-9617-52C735D6C8FE}" srcOrd="0" destOrd="0" presId="urn:microsoft.com/office/officeart/2005/8/layout/process1"/>
    <dgm:cxn modelId="{4B4DCBA7-7E40-4A10-9493-428D819F230F}" srcId="{7ACDAA71-7DDB-4A3E-9888-0F3CE21B9970}" destId="{D97E3BD7-86B1-4C7D-8DC7-A330C3C6DE25}" srcOrd="2" destOrd="0" parTransId="{3D2ED0FB-9502-451B-8213-D67E9030E014}" sibTransId="{4722701A-DF44-41F5-9DAB-BC97F8DB0158}"/>
    <dgm:cxn modelId="{A04AD773-5829-4316-AD9E-E81D4297BD51}" type="presOf" srcId="{D67A0096-96B6-45C3-832A-FF06B3C70B7C}" destId="{312BB3DD-E43B-48D2-858D-565D0F8F2849}" srcOrd="0" destOrd="0" presId="urn:microsoft.com/office/officeart/2005/8/layout/process1"/>
    <dgm:cxn modelId="{D89EC5EC-7C83-4987-B145-F8C6B2450CCA}" type="presOf" srcId="{39955CF6-8FD6-452C-9C93-0ABAED1105BC}" destId="{9D060FF0-EE9F-4133-A7B8-EEA2EC5FBE05}" srcOrd="1" destOrd="0" presId="urn:microsoft.com/office/officeart/2005/8/layout/process1"/>
    <dgm:cxn modelId="{83B010F4-B92D-493A-8569-4CFE56567BA8}" type="presOf" srcId="{6660DFDC-2472-46DC-B134-825893237B5B}" destId="{9822D4F5-DDF0-48E3-860B-740DA94E5A00}" srcOrd="0" destOrd="0" presId="urn:microsoft.com/office/officeart/2005/8/layout/process1"/>
    <dgm:cxn modelId="{EE462A9E-1F05-443E-8BAF-1B7E6E26F9AB}" type="presOf" srcId="{ED3B291F-65C4-4620-BA50-F5E0FD4469D2}" destId="{7458EDFB-CD5C-4EE4-853B-0F0CEFE42495}" srcOrd="1" destOrd="0" presId="urn:microsoft.com/office/officeart/2005/8/layout/process1"/>
    <dgm:cxn modelId="{8D5C9EE6-BB86-4240-ABA9-6BEA2F148756}" type="presParOf" srcId="{FE34D638-B80D-498B-8B7C-E917B572B658}" destId="{312BB3DD-E43B-48D2-858D-565D0F8F2849}" srcOrd="0" destOrd="0" presId="urn:microsoft.com/office/officeart/2005/8/layout/process1"/>
    <dgm:cxn modelId="{361762C1-4A03-45A0-A54D-2F120E9B0957}" type="presParOf" srcId="{FE34D638-B80D-498B-8B7C-E917B572B658}" destId="{63B230C5-B28B-4AF4-9617-52C735D6C8FE}" srcOrd="1" destOrd="0" presId="urn:microsoft.com/office/officeart/2005/8/layout/process1"/>
    <dgm:cxn modelId="{FD3B58C4-09FC-4BE9-A00C-632F6562B438}" type="presParOf" srcId="{63B230C5-B28B-4AF4-9617-52C735D6C8FE}" destId="{7458EDFB-CD5C-4EE4-853B-0F0CEFE42495}" srcOrd="0" destOrd="0" presId="urn:microsoft.com/office/officeart/2005/8/layout/process1"/>
    <dgm:cxn modelId="{2AA70B59-1F30-4934-8797-9617A2A8F4AE}" type="presParOf" srcId="{FE34D638-B80D-498B-8B7C-E917B572B658}" destId="{9822D4F5-DDF0-48E3-860B-740DA94E5A00}" srcOrd="2" destOrd="0" presId="urn:microsoft.com/office/officeart/2005/8/layout/process1"/>
    <dgm:cxn modelId="{D00A68D1-8FF6-415D-96D2-5B951ADECB1B}" type="presParOf" srcId="{FE34D638-B80D-498B-8B7C-E917B572B658}" destId="{DF82F40C-AD63-48B3-BDE2-680B5B53084F}" srcOrd="3" destOrd="0" presId="urn:microsoft.com/office/officeart/2005/8/layout/process1"/>
    <dgm:cxn modelId="{8DA4200C-8DF5-4A5F-A144-0D03DE61095A}" type="presParOf" srcId="{DF82F40C-AD63-48B3-BDE2-680B5B53084F}" destId="{9D060FF0-EE9F-4133-A7B8-EEA2EC5FBE05}" srcOrd="0" destOrd="0" presId="urn:microsoft.com/office/officeart/2005/8/layout/process1"/>
    <dgm:cxn modelId="{AD0EDA1E-0E70-4471-9B1E-2BE8D3FCB0ED}" type="presParOf" srcId="{FE34D638-B80D-498B-8B7C-E917B572B658}" destId="{A0017279-C6B1-4A8A-88D4-ABA92051CAF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BB3DD-E43B-48D2-858D-565D0F8F2849}">
      <dsp:nvSpPr>
        <dsp:cNvPr id="0" name=""/>
        <dsp:cNvSpPr/>
      </dsp:nvSpPr>
      <dsp:spPr>
        <a:xfrm>
          <a:off x="3371" y="1179966"/>
          <a:ext cx="2202432" cy="1816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Предшествующие факторы</a:t>
          </a:r>
          <a:endParaRPr lang="ru-RU" sz="1800" kern="1200" dirty="0"/>
        </a:p>
      </dsp:txBody>
      <dsp:txXfrm>
        <a:off x="56575" y="1233170"/>
        <a:ext cx="2096024" cy="1710122"/>
      </dsp:txXfrm>
    </dsp:sp>
    <dsp:sp modelId="{63B230C5-B28B-4AF4-9617-52C735D6C8FE}">
      <dsp:nvSpPr>
        <dsp:cNvPr id="0" name=""/>
        <dsp:cNvSpPr/>
      </dsp:nvSpPr>
      <dsp:spPr>
        <a:xfrm>
          <a:off x="2426046" y="1815129"/>
          <a:ext cx="466915" cy="546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426046" y="1924370"/>
        <a:ext cx="326841" cy="327721"/>
      </dsp:txXfrm>
    </dsp:sp>
    <dsp:sp modelId="{9822D4F5-DDF0-48E3-860B-740DA94E5A00}">
      <dsp:nvSpPr>
        <dsp:cNvPr id="0" name=""/>
        <dsp:cNvSpPr/>
      </dsp:nvSpPr>
      <dsp:spPr>
        <a:xfrm>
          <a:off x="3086776" y="1179966"/>
          <a:ext cx="2202432" cy="181653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поведение</a:t>
          </a:r>
          <a:endParaRPr lang="ru-RU" sz="2400" kern="1200" dirty="0"/>
        </a:p>
      </dsp:txBody>
      <dsp:txXfrm>
        <a:off x="3139980" y="1233170"/>
        <a:ext cx="2096024" cy="1710122"/>
      </dsp:txXfrm>
    </dsp:sp>
    <dsp:sp modelId="{DF82F40C-AD63-48B3-BDE2-680B5B53084F}">
      <dsp:nvSpPr>
        <dsp:cNvPr id="0" name=""/>
        <dsp:cNvSpPr/>
      </dsp:nvSpPr>
      <dsp:spPr>
        <a:xfrm>
          <a:off x="5509452" y="1815129"/>
          <a:ext cx="466915" cy="546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509452" y="1924370"/>
        <a:ext cx="326841" cy="327721"/>
      </dsp:txXfrm>
    </dsp:sp>
    <dsp:sp modelId="{A0017279-C6B1-4A8A-88D4-ABA92051CAFB}">
      <dsp:nvSpPr>
        <dsp:cNvPr id="0" name=""/>
        <dsp:cNvSpPr/>
      </dsp:nvSpPr>
      <dsp:spPr>
        <a:xfrm>
          <a:off x="6170181" y="1080123"/>
          <a:ext cx="2467406" cy="201621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последствия</a:t>
          </a:r>
          <a:endParaRPr lang="ru-RU" sz="2400" kern="1200" dirty="0"/>
        </a:p>
      </dsp:txBody>
      <dsp:txXfrm>
        <a:off x="6229234" y="1139176"/>
        <a:ext cx="2349300" cy="1898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71081-30A6-4E14-BE85-5E6AD0E4B4C4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02169-6D93-4427-8BB6-1B28A8D6B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41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02169-6D93-4427-8BB6-1B28A8D6BC1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9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Чем занимается Прикладной Анализ Поведения?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Поведением человека можно управлять, не вмешиваясь в его психику, не затрагивая его личность, а лишь изменяя нужным образом окружающую среду.</a:t>
            </a:r>
          </a:p>
          <a:p>
            <a:r>
              <a:rPr lang="ru-RU" altLang="ru-RU" smtClean="0"/>
              <a:t>Поведенческая программа — это комплексное вмешательство, которое проводится в разнообразной обстановке в любой доступный момент.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599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/>
              <a:t>Чего не рекомендуется делать при проявлении нежелательного поведения</a:t>
            </a:r>
            <a:endParaRPr lang="ru-RU" sz="3200" dirty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sz="2800" smtClean="0">
                <a:solidFill>
                  <a:srgbClr val="FF0000"/>
                </a:solidFill>
              </a:rPr>
              <a:t>Предоставлять желаемое </a:t>
            </a:r>
            <a:r>
              <a:rPr lang="ru-RU" altLang="ru-RU" sz="2800" smtClean="0"/>
              <a:t>(внимание, сладости, игрушки) – тем самым вы усиливаете поведение и с большой вероятностью оно повториться в будущем.</a:t>
            </a:r>
          </a:p>
          <a:p>
            <a:r>
              <a:rPr lang="ru-RU" altLang="ru-RU" sz="2800" smtClean="0"/>
              <a:t>Лучше подождать, пока ребенок успокоится и предоставить ему внимание или желанный предмет</a:t>
            </a:r>
          </a:p>
          <a:p>
            <a:r>
              <a:rPr lang="ru-RU" altLang="ru-RU" sz="2800" smtClean="0">
                <a:solidFill>
                  <a:srgbClr val="FF0000"/>
                </a:solidFill>
              </a:rPr>
              <a:t>Не игнорировать социально-опасное поведение    </a:t>
            </a:r>
            <a:r>
              <a:rPr lang="ru-RU" altLang="ru-RU" sz="2800" smtClean="0"/>
              <a:t>(когда ребенок может нанести вред себе или другим)</a:t>
            </a:r>
          </a:p>
        </p:txBody>
      </p:sp>
    </p:spTree>
    <p:extLst>
      <p:ext uri="{BB962C8B-B14F-4D97-AF65-F5344CB8AC3E}">
        <p14:creationId xmlns:p14="http://schemas.microsoft.com/office/powerpoint/2010/main" val="3793767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3568" y="476672"/>
            <a:ext cx="784887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выглядят поведенческие проблемы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Агрессия</a:t>
            </a:r>
          </a:p>
          <a:p>
            <a:r>
              <a:rPr lang="ru-RU" dirty="0" err="1" smtClean="0"/>
              <a:t>Аутоагрессия</a:t>
            </a:r>
            <a:r>
              <a:rPr lang="ru-RU" dirty="0" smtClean="0"/>
              <a:t> (самоповреждение)</a:t>
            </a:r>
          </a:p>
          <a:p>
            <a:r>
              <a:rPr lang="ru-RU" dirty="0" smtClean="0"/>
              <a:t>Нежелание заниматься учебной деятельностью</a:t>
            </a:r>
          </a:p>
          <a:p>
            <a:r>
              <a:rPr lang="ru-RU" dirty="0" smtClean="0"/>
              <a:t>Самостимуляция</a:t>
            </a:r>
          </a:p>
          <a:p>
            <a:r>
              <a:rPr lang="ru-RU" dirty="0" smtClean="0"/>
              <a:t>Непонимание социальных норм и правил</a:t>
            </a:r>
          </a:p>
          <a:p>
            <a:r>
              <a:rPr lang="ru-RU" dirty="0" err="1" smtClean="0"/>
              <a:t>Обсессивно</a:t>
            </a:r>
            <a:r>
              <a:rPr lang="ru-RU" dirty="0" smtClean="0"/>
              <a:t> – </a:t>
            </a:r>
            <a:r>
              <a:rPr lang="ru-RU" dirty="0" err="1" smtClean="0"/>
              <a:t>компульсивные</a:t>
            </a:r>
            <a:r>
              <a:rPr lang="ru-RU" dirty="0" smtClean="0"/>
              <a:t> действия (Зацикленность на одних и тех же действиях)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67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ричины поведенческих проблем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Повышенная или пониженная сенсорная чувствительность</a:t>
            </a:r>
          </a:p>
          <a:p>
            <a:r>
              <a:rPr lang="ru-RU" dirty="0" smtClean="0"/>
              <a:t>Нарушение восприятия речи</a:t>
            </a:r>
          </a:p>
          <a:p>
            <a:r>
              <a:rPr lang="ru-RU" dirty="0" smtClean="0"/>
              <a:t>Нарушение восприятия времени</a:t>
            </a:r>
          </a:p>
          <a:p>
            <a:r>
              <a:rPr lang="ru-RU" dirty="0" err="1" smtClean="0"/>
              <a:t>Гиперактивность</a:t>
            </a:r>
            <a:endParaRPr lang="ru-RU" dirty="0" smtClean="0"/>
          </a:p>
          <a:p>
            <a:r>
              <a:rPr lang="ru-RU" dirty="0" smtClean="0"/>
              <a:t>Нарушение коммуникации</a:t>
            </a:r>
          </a:p>
          <a:p>
            <a:r>
              <a:rPr lang="ru-RU" dirty="0" smtClean="0"/>
              <a:t>Нарушение понимание социальных ситуаций</a:t>
            </a:r>
          </a:p>
          <a:p>
            <a:pPr marL="0" indent="0" algn="ctr">
              <a:buNone/>
            </a:pPr>
            <a:r>
              <a:rPr lang="ru-RU" b="1" dirty="0" smtClean="0"/>
              <a:t>Тревожность</a:t>
            </a:r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123728" y="51571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работать?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В работе над этими проблемами мы используем комплексное вмешательство, разработанное индивидуально для каждого ученика, в зависимости от интенсивности, частоты и функции его поведения.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93589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вмешательства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590449"/>
              </p:ext>
            </p:extLst>
          </p:nvPr>
        </p:nvGraphicFramePr>
        <p:xfrm>
          <a:off x="611560" y="1389592"/>
          <a:ext cx="8229600" cy="5078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10744"/>
                <a:gridCol w="4618856"/>
              </a:tblGrid>
              <a:tr h="72008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800" dirty="0" smtClean="0"/>
                        <a:t>Проблема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Решение</a:t>
                      </a:r>
                      <a:endParaRPr lang="ru-RU" sz="2800" dirty="0"/>
                    </a:p>
                  </a:txBody>
                  <a:tcPr/>
                </a:tc>
              </a:tr>
              <a:tr h="2376264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2800" dirty="0" smtClean="0"/>
                        <a:t>Избегает</a:t>
                      </a:r>
                      <a:r>
                        <a:rPr lang="ru-RU" sz="2800" baseline="0" dirty="0" smtClean="0"/>
                        <a:t> академических занятий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000" dirty="0" smtClean="0"/>
                        <a:t>Часто отпускать на перемену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dirty="0" smtClean="0"/>
                        <a:t>Поощрять за спокойное поведение на занятиях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dirty="0" smtClean="0"/>
                        <a:t>Предоставлять выбор заданий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dirty="0" smtClean="0"/>
                        <a:t>Начать</a:t>
                      </a:r>
                      <a:r>
                        <a:rPr lang="ru-RU" sz="2000" baseline="0" dirty="0" smtClean="0"/>
                        <a:t> с легких и приятных инструкций, постепенно вводя более сложные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aseline="0" dirty="0" smtClean="0"/>
                        <a:t>Устанавливаем руководящий контроль (берем под свой контроль все интересующие ребенка предметы)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aseline="0" dirty="0" smtClean="0"/>
                        <a:t>Безошибочное обучение (использование подсказок)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639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вмешательства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195633"/>
              </p:ext>
            </p:extLst>
          </p:nvPr>
        </p:nvGraphicFramePr>
        <p:xfrm>
          <a:off x="382137" y="1417638"/>
          <a:ext cx="8229600" cy="5125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Решение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/>
                        <a:t>Самостимуляция</a:t>
                      </a:r>
                    </a:p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1. Научить</a:t>
                      </a:r>
                      <a:r>
                        <a:rPr lang="ru-RU" sz="2400" baseline="0" dirty="0" smtClean="0"/>
                        <a:t> приемлемому поведению, приносящему такой же сенсорный эффект</a:t>
                      </a:r>
                    </a:p>
                    <a:p>
                      <a:r>
                        <a:rPr lang="ru-RU" sz="2400" baseline="0" dirty="0" smtClean="0"/>
                        <a:t>2. Обогатить окружающую среду</a:t>
                      </a:r>
                    </a:p>
                    <a:p>
                      <a:r>
                        <a:rPr lang="ru-RU" sz="2400" dirty="0" smtClean="0"/>
                        <a:t>3. Учить ребенка</a:t>
                      </a:r>
                      <a:r>
                        <a:rPr lang="ru-RU" sz="2400" baseline="0" dirty="0" smtClean="0"/>
                        <a:t> различать, где можно заниматься </a:t>
                      </a:r>
                      <a:r>
                        <a:rPr lang="ru-RU" sz="2400" baseline="0" dirty="0" err="1" smtClean="0"/>
                        <a:t>самостимуляцией</a:t>
                      </a:r>
                      <a:r>
                        <a:rPr lang="ru-RU" sz="2400" baseline="0" dirty="0" smtClean="0"/>
                        <a:t>, а где нет.</a:t>
                      </a:r>
                    </a:p>
                    <a:p>
                      <a:r>
                        <a:rPr lang="ru-RU" sz="2400" baseline="0" dirty="0" smtClean="0"/>
                        <a:t>4. Поощряем поведение, которое не может происходить одновременно с </a:t>
                      </a:r>
                      <a:r>
                        <a:rPr lang="ru-RU" sz="2400" baseline="0" dirty="0" err="1" smtClean="0"/>
                        <a:t>самостимуляцией</a:t>
                      </a:r>
                      <a:r>
                        <a:rPr lang="ru-RU" sz="2400" baseline="0" dirty="0" smtClean="0"/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641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вмешательства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548246"/>
              </p:ext>
            </p:extLst>
          </p:nvPr>
        </p:nvGraphicFramePr>
        <p:xfrm>
          <a:off x="457200" y="1600200"/>
          <a:ext cx="8229600" cy="48440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/>
                <a:gridCol w="4114800"/>
              </a:tblGrid>
              <a:tr h="82068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Проблема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Решение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Нарушения коммуникации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Обучение альтернативной коммуникации ( Жесты,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en-US" sz="2400" baseline="0" dirty="0" smtClean="0"/>
                        <a:t>PEGS</a:t>
                      </a:r>
                      <a:r>
                        <a:rPr lang="ru-RU" sz="2400" baseline="0" dirty="0" smtClean="0"/>
                        <a:t>, коммуникатор)</a:t>
                      </a:r>
                      <a:endParaRPr lang="en-US" sz="2400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aseline="0" dirty="0" smtClean="0"/>
                        <a:t>Обучение просьбе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aseline="0" dirty="0" smtClean="0"/>
                        <a:t>Обучение наименованию предметов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aseline="0" dirty="0" smtClean="0"/>
                        <a:t>Обучение описанию предметов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baseline="0" dirty="0" smtClean="0"/>
                        <a:t>и т.д.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833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вмешательства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126495"/>
              </p:ext>
            </p:extLst>
          </p:nvPr>
        </p:nvGraphicFramePr>
        <p:xfrm>
          <a:off x="457200" y="1600200"/>
          <a:ext cx="8229600" cy="4119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 работы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Агрессия и </a:t>
                      </a:r>
                      <a:r>
                        <a:rPr lang="ru-RU" sz="2800" b="1" dirty="0" err="1" smtClean="0"/>
                        <a:t>аутоагрессия</a:t>
                      </a:r>
                      <a:endParaRPr lang="ru-RU" sz="2800" b="1" dirty="0" smtClean="0"/>
                    </a:p>
                    <a:p>
                      <a:r>
                        <a:rPr lang="ru-RU" sz="2000" dirty="0" smtClean="0"/>
                        <a:t>Почему это происходит?</a:t>
                      </a:r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Не игнорируем поведение, если оно может нанести серьезный вред!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ru-RU" sz="2400" dirty="0" smtClean="0"/>
                        <a:t>Наблюдение за поведением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2400" dirty="0" smtClean="0"/>
                        <a:t>Определение функции поведения</a:t>
                      </a:r>
                    </a:p>
                    <a:p>
                      <a:r>
                        <a:rPr lang="ru-RU" sz="2400" dirty="0" smtClean="0"/>
                        <a:t>3.  Индивидуальная программа</a:t>
                      </a:r>
                      <a:r>
                        <a:rPr lang="ru-RU" sz="2400" baseline="0" dirty="0" smtClean="0"/>
                        <a:t> вмешательства, разработанная только на основе точного определения функции поведения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524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вмешательства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23037"/>
              </p:ext>
            </p:extLst>
          </p:nvPr>
        </p:nvGraphicFramePr>
        <p:xfrm>
          <a:off x="457200" y="1600200"/>
          <a:ext cx="8229600" cy="4424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Решение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Ребенок привлекает внимание неадекватными способами ( кричит, плачет, бросает вещи, дерется и т.д.)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000" dirty="0" smtClean="0"/>
                        <a:t>Предоставлять свое внимание по расписанию</a:t>
                      </a:r>
                      <a:r>
                        <a:rPr lang="ru-RU" sz="2000" baseline="0" dirty="0" smtClean="0"/>
                        <a:t> (заранее вычисленному интервалу времени)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dirty="0" smtClean="0"/>
                        <a:t>Обогатить</a:t>
                      </a:r>
                      <a:r>
                        <a:rPr lang="ru-RU" sz="2000" baseline="0" dirty="0" smtClean="0"/>
                        <a:t> окружающую среду (интересные игры, занятия)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aseline="0" dirty="0" smtClean="0"/>
                        <a:t>Реагировать только на приемлемые способы привлечения внимания.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aseline="0" dirty="0" smtClean="0"/>
                        <a:t>Обучение навыку ожидания.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aseline="0" dirty="0" smtClean="0"/>
                        <a:t>Составить расписание самостоятельной деятельности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796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вмешательства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542366"/>
              </p:ext>
            </p:extLst>
          </p:nvPr>
        </p:nvGraphicFramePr>
        <p:xfrm>
          <a:off x="457200" y="1600200"/>
          <a:ext cx="8229600" cy="4912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Тревожность </a:t>
                      </a:r>
                    </a:p>
                    <a:p>
                      <a:r>
                        <a:rPr lang="ru-RU" sz="4000" dirty="0" smtClean="0"/>
                        <a:t>Страхи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400" b="1" dirty="0" smtClean="0"/>
                        <a:t>Визуальные методики: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dirty="0" smtClean="0"/>
                        <a:t>Визуальное</a:t>
                      </a:r>
                      <a:r>
                        <a:rPr lang="ru-RU" sz="2000" baseline="0" dirty="0" smtClean="0"/>
                        <a:t> расписание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aseline="0" dirty="0" smtClean="0"/>
                        <a:t>Сначала – потом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aseline="0" dirty="0" smtClean="0"/>
                        <a:t>Социальные истории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dirty="0" smtClean="0"/>
                        <a:t>Расписание каждого занятия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dirty="0" smtClean="0"/>
                        <a:t> 5.  Карточка «Сюрприз»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b="1" dirty="0" smtClean="0"/>
                        <a:t>Систематическая десенсибилизация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0" dirty="0" smtClean="0"/>
                        <a:t>Постепенно</a:t>
                      </a:r>
                      <a:r>
                        <a:rPr lang="ru-RU" sz="2000" b="0" baseline="0" dirty="0" smtClean="0"/>
                        <a:t> приучаем ребенка спокойно воспринимать раздражитель, который прежде вызывал у него панику</a:t>
                      </a:r>
                      <a:endParaRPr lang="ru-RU" sz="2000" b="0" dirty="0" smtClean="0"/>
                    </a:p>
                    <a:p>
                      <a:pPr marL="0" indent="0">
                        <a:buNone/>
                      </a:pPr>
                      <a:endParaRPr lang="ru-RU" sz="2000" dirty="0" smtClean="0"/>
                    </a:p>
                    <a:p>
                      <a:pPr marL="0" indent="0">
                        <a:buNone/>
                      </a:pP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23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Что такое поведение?</a:t>
            </a:r>
            <a:endParaRPr lang="ru-RU" dirty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Любое действие, которое выполняет человек (спит, пьет, идет, играет..)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Любая реакция живого организма, которую можно наблюдать и измерить.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Эмоции, чувства, мысли, физические состояния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не являются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поведением.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Не смотрит в глаза, лениться, радуется, не слушается – это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не поведение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8642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методы обучения должны использоваться на постоянной основе и обязательно обобщаться в натуральной среде.</a:t>
            </a:r>
          </a:p>
          <a:p>
            <a:r>
              <a:rPr lang="ru-RU" dirty="0" smtClean="0"/>
              <a:t>Все данные о том поведении, которое мы хотим изменить, фиксируются в графиках и таблицах.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679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5340350"/>
            <a:ext cx="63563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257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Что мне делать с этим ребенком?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76" name="Объект 2"/>
          <p:cNvSpPr>
            <a:spLocks noGrp="1"/>
          </p:cNvSpPr>
          <p:nvPr>
            <p:ph idx="1"/>
          </p:nvPr>
        </p:nvSpPr>
        <p:spPr>
          <a:xfrm>
            <a:off x="457200" y="1628775"/>
            <a:ext cx="6202363" cy="4497388"/>
          </a:xfrm>
        </p:spPr>
        <p:txBody>
          <a:bodyPr/>
          <a:lstStyle/>
          <a:p>
            <a:r>
              <a:rPr lang="ru-RU" altLang="ru-RU" smtClean="0"/>
              <a:t>Адаптированная программа</a:t>
            </a:r>
          </a:p>
          <a:p>
            <a:r>
              <a:rPr lang="ru-RU" altLang="ru-RU" smtClean="0"/>
              <a:t>Адаптированные контрольные работы</a:t>
            </a:r>
          </a:p>
          <a:p>
            <a:r>
              <a:rPr lang="ru-RU" altLang="ru-RU" smtClean="0"/>
              <a:t>Примерный план оценивания ученика</a:t>
            </a:r>
          </a:p>
          <a:p>
            <a:r>
              <a:rPr lang="ru-RU" altLang="ru-RU" smtClean="0"/>
              <a:t>Адаптированные задания</a:t>
            </a:r>
          </a:p>
          <a:p>
            <a:r>
              <a:rPr lang="ru-RU" altLang="ru-RU" smtClean="0"/>
              <a:t>Классные часы с инклюзивной тематикой</a:t>
            </a:r>
          </a:p>
        </p:txBody>
      </p:sp>
      <p:pic>
        <p:nvPicPr>
          <p:cNvPr id="3077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98450"/>
            <a:ext cx="2036762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888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1125538"/>
            <a:ext cx="33258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350" cy="850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Ключевые моменты работы в классе</a:t>
            </a:r>
            <a:r>
              <a:rPr lang="ru-RU" dirty="0" smtClean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528763"/>
            <a:ext cx="7777162" cy="5329237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dirty="0" smtClean="0"/>
              <a:t>Спокойная обстановка </a:t>
            </a:r>
          </a:p>
          <a:p>
            <a:pPr eaLnBrk="1" hangingPunct="1">
              <a:defRPr/>
            </a:pPr>
            <a:r>
              <a:rPr lang="ru-RU" dirty="0" smtClean="0"/>
              <a:t>Соблюдение структуры урока</a:t>
            </a:r>
          </a:p>
          <a:p>
            <a:pPr eaLnBrk="1" hangingPunct="1">
              <a:defRPr/>
            </a:pPr>
            <a:r>
              <a:rPr lang="ru-RU" dirty="0" smtClean="0"/>
              <a:t>Частая смена деятельности</a:t>
            </a:r>
          </a:p>
          <a:p>
            <a:pPr eaLnBrk="1" hangingPunct="1">
              <a:defRPr/>
            </a:pPr>
            <a:r>
              <a:rPr lang="ru-RU" dirty="0" smtClean="0"/>
              <a:t>Активная двигательная работа </a:t>
            </a:r>
          </a:p>
          <a:p>
            <a:pPr eaLnBrk="1" hangingPunct="1">
              <a:defRPr/>
            </a:pPr>
            <a:r>
              <a:rPr lang="ru-RU" dirty="0" smtClean="0"/>
              <a:t>Позитивный настрой учителя</a:t>
            </a:r>
          </a:p>
          <a:p>
            <a:pPr eaLnBrk="1" hangingPunct="1">
              <a:defRPr/>
            </a:pPr>
            <a:r>
              <a:rPr lang="ru-RU" dirty="0" smtClean="0"/>
              <a:t>Разнообразный дидактический материал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(визуальный, аудиальный, тактильный)</a:t>
            </a:r>
          </a:p>
          <a:p>
            <a:pPr eaLnBrk="1" hangingPunct="1">
              <a:defRPr/>
            </a:pPr>
            <a:r>
              <a:rPr lang="ru-RU" dirty="0" smtClean="0"/>
              <a:t>«Правильное» отношение к особым детям</a:t>
            </a:r>
          </a:p>
        </p:txBody>
      </p:sp>
    </p:spTree>
    <p:extLst>
      <p:ext uri="{BB962C8B-B14F-4D97-AF65-F5344CB8AC3E}">
        <p14:creationId xmlns:p14="http://schemas.microsoft.com/office/powerpoint/2010/main" val="278692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147050" cy="863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Соблюдение структуры урока 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очень важно для детей с РАС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268413"/>
            <a:ext cx="8353425" cy="5329237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Орг. момент </a:t>
            </a:r>
            <a:r>
              <a:rPr lang="ru-RU" sz="3000" dirty="0" smtClean="0"/>
              <a:t>– речевая разминка, дыхательная гимнастика, пальчиковая гимнастика, стихотворение, песня, музыка и т. д. (</a:t>
            </a:r>
            <a:r>
              <a:rPr lang="ru-RU" sz="2400" dirty="0" smtClean="0"/>
              <a:t>можно отработать несколько вариантов, занимает не более 1 минуты, должен повторятся каждый день</a:t>
            </a:r>
            <a:r>
              <a:rPr lang="ru-RU" sz="3000" dirty="0" smtClean="0"/>
              <a:t>)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3000" b="1" dirty="0" smtClean="0">
                <a:solidFill>
                  <a:srgbClr val="B00000"/>
                </a:solidFill>
              </a:rPr>
              <a:t>Для чего?</a:t>
            </a:r>
          </a:p>
          <a:p>
            <a:pPr eaLnBrk="1" hangingPunct="1">
              <a:defRPr/>
            </a:pPr>
            <a:r>
              <a:rPr lang="ru-RU" sz="3000" dirty="0" smtClean="0"/>
              <a:t>помогает настроить детей на урок</a:t>
            </a:r>
          </a:p>
          <a:p>
            <a:pPr eaLnBrk="1" hangingPunct="1">
              <a:defRPr/>
            </a:pPr>
            <a:r>
              <a:rPr lang="ru-RU" sz="3000" dirty="0" smtClean="0"/>
              <a:t>формирует и запускает порядок действий на подсознательном уровне </a:t>
            </a:r>
          </a:p>
          <a:p>
            <a:pPr eaLnBrk="1" hangingPunct="1">
              <a:defRPr/>
            </a:pPr>
            <a:r>
              <a:rPr lang="ru-RU" sz="3000" dirty="0" smtClean="0"/>
              <a:t>является положительным стимулом для детей</a:t>
            </a:r>
          </a:p>
        </p:txBody>
      </p:sp>
    </p:spTree>
    <p:extLst>
      <p:ext uri="{BB962C8B-B14F-4D97-AF65-F5344CB8AC3E}">
        <p14:creationId xmlns:p14="http://schemas.microsoft.com/office/powerpoint/2010/main" val="248423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07375" cy="10525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Как построить урок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250825" y="765175"/>
            <a:ext cx="8713788" cy="5992813"/>
          </a:xfrm>
        </p:spPr>
        <p:txBody>
          <a:bodyPr/>
          <a:lstStyle/>
          <a:p>
            <a:pPr marL="514350" indent="-514350" algn="ctr" eaLnBrk="1" hangingPunct="1">
              <a:buFontTx/>
              <a:buAutoNum type="arabicPeriod"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Озвучьте краткий план урока (сюрпризы должны быть только приятными)</a:t>
            </a:r>
          </a:p>
          <a:p>
            <a:pPr marL="514350" indent="-514350" algn="ctr" eaLnBrk="1" hangingPunct="1">
              <a:buFontTx/>
              <a:buAutoNum type="arabicPeriod"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Начинаем с легкого и интересного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3. Постепенно переходить к изучению новой темы, закрепляя пройденный материал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2400" i="1" dirty="0" smtClean="0">
                <a:solidFill>
                  <a:schemeClr val="accent1">
                    <a:lumMod val="10000"/>
                  </a:schemeClr>
                </a:solidFill>
              </a:rPr>
              <a:t>Поставить проблемную ситуацию, заинтересовать детей, помочь им высказать свое мнение, поощрять активную работу на уроке.</a:t>
            </a:r>
            <a:endParaRPr lang="ru-RU" sz="2400" i="1" dirty="0">
              <a:solidFill>
                <a:schemeClr val="accent1">
                  <a:lumMod val="10000"/>
                </a:schemeClr>
              </a:solidFill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dirty="0" smtClean="0">
                <a:solidFill>
                  <a:srgbClr val="007000"/>
                </a:solidFill>
              </a:rPr>
              <a:t>4.Используем принцип бутерброда (или арки)</a:t>
            </a:r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>
            <a:off x="2411413" y="90805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268413"/>
            <a:ext cx="8636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15778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31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765175"/>
            <a:ext cx="29527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-20971" y="260648"/>
            <a:ext cx="8248650" cy="346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Соблюдение структуры урока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700" y="958850"/>
            <a:ext cx="8567738" cy="575945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Физ.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инутка</a:t>
            </a:r>
          </a:p>
          <a:p>
            <a:pPr marL="0" indent="0">
              <a:buFontTx/>
              <a:buNone/>
              <a:defRPr/>
            </a:pPr>
            <a:r>
              <a:rPr lang="ru-RU" sz="2800" dirty="0" smtClean="0">
                <a:solidFill>
                  <a:srgbClr val="004200"/>
                </a:solidFill>
              </a:rPr>
              <a:t>Желательно проводить в самый </a:t>
            </a:r>
          </a:p>
          <a:p>
            <a:pPr marL="0" indent="0">
              <a:buFontTx/>
              <a:buNone/>
              <a:defRPr/>
            </a:pPr>
            <a:r>
              <a:rPr lang="ru-RU" sz="2800" dirty="0" smtClean="0">
                <a:solidFill>
                  <a:srgbClr val="004200"/>
                </a:solidFill>
              </a:rPr>
              <a:t>напряженный момент урока, чтобы разгрузить детей, снять напряжение </a:t>
            </a:r>
          </a:p>
          <a:p>
            <a:pPr marL="0" indent="0">
              <a:buFontTx/>
              <a:buNone/>
              <a:defRPr/>
            </a:pP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</a:rPr>
              <a:t>Это могут быть:</a:t>
            </a:r>
          </a:p>
          <a:p>
            <a:pPr marL="0" indent="0"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несколько отработанных движений с речевым сопровождением</a:t>
            </a:r>
          </a:p>
          <a:p>
            <a:pPr marL="0" indent="0">
              <a:buFontTx/>
              <a:buNone/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Флэш-моб под музыку с видео сопровождением</a:t>
            </a:r>
          </a:p>
          <a:p>
            <a:pPr marL="0" indent="0">
              <a:buFontTx/>
              <a:buNone/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Гимнастика для глаз</a:t>
            </a:r>
          </a:p>
          <a:p>
            <a:pPr marL="0" indent="0">
              <a:buFontTx/>
              <a:buNone/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Пальчиковая гимнастика</a:t>
            </a:r>
          </a:p>
          <a:p>
            <a:pPr marL="0" indent="0">
              <a:buFontTx/>
              <a:buNone/>
              <a:defRPr/>
            </a:pPr>
            <a:r>
              <a:rPr lang="ru-RU" sz="2800" b="1" i="1" dirty="0" smtClean="0">
                <a:solidFill>
                  <a:srgbClr val="B00000"/>
                </a:solidFill>
              </a:rPr>
              <a:t>За один урок можно провести несколько видов разминок</a:t>
            </a:r>
            <a:endParaRPr lang="ru-RU" sz="2800" b="1" i="1" dirty="0">
              <a:solidFill>
                <a:srgbClr val="B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7786687" cy="99377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Итог урока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0" y="1268413"/>
            <a:ext cx="4822825" cy="52562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altLang="ru-RU" smtClean="0">
                <a:solidFill>
                  <a:srgbClr val="002060"/>
                </a:solidFill>
              </a:rPr>
              <a:t>Обобщить новые знания</a:t>
            </a:r>
          </a:p>
          <a:p>
            <a:pPr algn="ctr"/>
            <a:r>
              <a:rPr lang="ru-RU" altLang="ru-RU" smtClean="0">
                <a:solidFill>
                  <a:srgbClr val="002060"/>
                </a:solidFill>
              </a:rPr>
              <a:t>Получить от детей обратную связь</a:t>
            </a:r>
          </a:p>
          <a:p>
            <a:pPr algn="ctr"/>
            <a:r>
              <a:rPr lang="ru-RU" altLang="ru-RU" smtClean="0">
                <a:solidFill>
                  <a:srgbClr val="002060"/>
                </a:solidFill>
              </a:rPr>
              <a:t>Оценить работу детей на уроке</a:t>
            </a:r>
          </a:p>
          <a:p>
            <a:pPr algn="ctr"/>
            <a:r>
              <a:rPr lang="ru-RU" altLang="ru-RU" smtClean="0">
                <a:solidFill>
                  <a:srgbClr val="002060"/>
                </a:solidFill>
              </a:rPr>
              <a:t>Провести самооценку детьми своей работы</a:t>
            </a:r>
          </a:p>
          <a:p>
            <a:pPr algn="ctr"/>
            <a:r>
              <a:rPr lang="ru-RU" altLang="ru-RU" smtClean="0">
                <a:solidFill>
                  <a:srgbClr val="002060"/>
                </a:solidFill>
              </a:rPr>
              <a:t>Закончить урок на позитивной ноте</a:t>
            </a:r>
          </a:p>
        </p:txBody>
      </p:sp>
      <p:pic>
        <p:nvPicPr>
          <p:cNvPr id="1741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1484313"/>
            <a:ext cx="43211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2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altLang="ru-RU" smtClean="0">
                <a:solidFill>
                  <a:srgbClr val="B00000"/>
                </a:solidFill>
              </a:rPr>
              <a:t>Частая смена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1438"/>
            <a:ext cx="5508625" cy="53752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ru-RU" sz="2500" dirty="0" smtClean="0">
                <a:solidFill>
                  <a:srgbClr val="00B050"/>
                </a:solidFill>
              </a:rPr>
              <a:t>Нужна, чтобы дети не теряли концентрацию в процессе выполнения заданий</a:t>
            </a:r>
          </a:p>
          <a:p>
            <a:pPr marL="0" indent="0" algn="ctr">
              <a:buFontTx/>
              <a:buNone/>
              <a:defRPr/>
            </a:pPr>
            <a:r>
              <a:rPr lang="ru-RU" sz="2500" dirty="0" smtClean="0">
                <a:solidFill>
                  <a:srgbClr val="00B050"/>
                </a:solidFill>
              </a:rPr>
              <a:t>  Чтобы поддерживать интерес к учебе</a:t>
            </a:r>
          </a:p>
          <a:p>
            <a:pPr marL="0" indent="0" algn="ctr">
              <a:buFontTx/>
              <a:buNone/>
              <a:defRPr/>
            </a:pPr>
            <a:r>
              <a:rPr lang="ru-RU" sz="2500" dirty="0" smtClean="0">
                <a:solidFill>
                  <a:srgbClr val="B00000"/>
                </a:solidFill>
              </a:rPr>
              <a:t>Важно:</a:t>
            </a:r>
          </a:p>
          <a:p>
            <a:pPr marL="0" indent="0" algn="ctr">
              <a:buFontTx/>
              <a:buNone/>
              <a:defRPr/>
            </a:pPr>
            <a:r>
              <a:rPr lang="ru-RU" sz="2500" dirty="0" smtClean="0">
                <a:solidFill>
                  <a:srgbClr val="7030A0"/>
                </a:solidFill>
              </a:rPr>
              <a:t>Чередовать устные</a:t>
            </a:r>
            <a:r>
              <a:rPr lang="ru-RU" sz="2500" dirty="0">
                <a:solidFill>
                  <a:srgbClr val="7030A0"/>
                </a:solidFill>
              </a:rPr>
              <a:t> и</a:t>
            </a:r>
            <a:r>
              <a:rPr lang="ru-RU" sz="2500" dirty="0" smtClean="0">
                <a:solidFill>
                  <a:srgbClr val="7030A0"/>
                </a:solidFill>
              </a:rPr>
              <a:t> письменные задания</a:t>
            </a:r>
          </a:p>
          <a:p>
            <a:pPr marL="0" indent="0" algn="ctr">
              <a:buFontTx/>
              <a:buNone/>
              <a:defRPr/>
            </a:pPr>
            <a:r>
              <a:rPr lang="ru-RU" sz="2500" dirty="0" smtClean="0">
                <a:solidFill>
                  <a:srgbClr val="7030A0"/>
                </a:solidFill>
              </a:rPr>
              <a:t>Предлагать неожиданные задания</a:t>
            </a:r>
          </a:p>
          <a:p>
            <a:pPr marL="0" indent="0" algn="ctr">
              <a:buFontTx/>
              <a:buNone/>
              <a:defRPr/>
            </a:pPr>
            <a:r>
              <a:rPr lang="ru-RU" sz="2500" dirty="0" smtClean="0">
                <a:solidFill>
                  <a:srgbClr val="7030A0"/>
                </a:solidFill>
              </a:rPr>
              <a:t>Давать творческие задания</a:t>
            </a:r>
          </a:p>
          <a:p>
            <a:pPr marL="0" indent="0" algn="ctr">
              <a:buFontTx/>
              <a:buNone/>
              <a:defRPr/>
            </a:pPr>
            <a:r>
              <a:rPr lang="ru-RU" sz="2500" dirty="0" smtClean="0">
                <a:solidFill>
                  <a:srgbClr val="7030A0"/>
                </a:solidFill>
              </a:rPr>
              <a:t>Задействовать в работе как можно больше детей</a:t>
            </a:r>
          </a:p>
          <a:p>
            <a:pPr marL="0" indent="0" algn="ctr">
              <a:buFontTx/>
              <a:buNone/>
              <a:defRPr/>
            </a:pPr>
            <a:r>
              <a:rPr lang="ru-RU" sz="2500" dirty="0" smtClean="0">
                <a:solidFill>
                  <a:srgbClr val="7030A0"/>
                </a:solidFill>
              </a:rPr>
              <a:t>Менять обстановку в кабинете</a:t>
            </a:r>
            <a:endParaRPr lang="ru-RU" sz="2500" dirty="0">
              <a:solidFill>
                <a:srgbClr val="7030A0"/>
              </a:solidFill>
            </a:endParaRPr>
          </a:p>
        </p:txBody>
      </p:sp>
      <p:pic>
        <p:nvPicPr>
          <p:cNvPr id="1843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16998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057525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86886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8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altLang="ru-RU" smtClean="0"/>
              <a:t>Позитивный настрой учителя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578850" cy="48244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2800" smtClean="0">
                <a:solidFill>
                  <a:srgbClr val="FFC000"/>
                </a:solidFill>
              </a:rPr>
              <a:t>Больше улыбок (посчитайте, сколько раз Вы улыбнулись за урок)</a:t>
            </a:r>
          </a:p>
          <a:p>
            <a:pPr marL="0" indent="0">
              <a:buFontTx/>
              <a:buNone/>
            </a:pPr>
            <a:r>
              <a:rPr lang="ru-RU" altLang="ru-RU" sz="2800" smtClean="0">
                <a:solidFill>
                  <a:srgbClr val="FF0000"/>
                </a:solidFill>
              </a:rPr>
              <a:t>Больше энтузиазма в голосе, используйте шутки)</a:t>
            </a:r>
          </a:p>
          <a:p>
            <a:pPr marL="0" indent="0">
              <a:buFontTx/>
              <a:buNone/>
            </a:pPr>
            <a:r>
              <a:rPr lang="ru-RU" altLang="ru-RU" sz="2800" smtClean="0">
                <a:solidFill>
                  <a:srgbClr val="00B0F0"/>
                </a:solidFill>
              </a:rPr>
              <a:t>Больше приятных и добрых слов: «Ты здорово работаешь сегодня!» «Мне нравится, как ты читаешь» и т.д.</a:t>
            </a:r>
          </a:p>
          <a:p>
            <a:pPr marL="0" indent="0">
              <a:buFontTx/>
              <a:buNone/>
            </a:pPr>
            <a:r>
              <a:rPr lang="ru-RU" altLang="ru-RU" sz="2800" smtClean="0">
                <a:solidFill>
                  <a:srgbClr val="7030A0"/>
                </a:solidFill>
              </a:rPr>
              <a:t>Меньше негативных и неприятных слов (нужно направить усилие на похвалу хорошего поведения детей, а не на критику плохого)</a:t>
            </a:r>
          </a:p>
          <a:p>
            <a:pPr marL="0" indent="0">
              <a:buFontTx/>
              <a:buNone/>
            </a:pPr>
            <a:endParaRPr lang="ru-RU" altLang="ru-RU" smtClean="0">
              <a:solidFill>
                <a:srgbClr val="7030A0"/>
              </a:solidFill>
            </a:endParaRPr>
          </a:p>
          <a:p>
            <a:pPr marL="0" indent="0">
              <a:buFontTx/>
              <a:buNone/>
            </a:pPr>
            <a:endParaRPr lang="ru-RU" altLang="ru-RU" smtClean="0"/>
          </a:p>
          <a:p>
            <a:pPr marL="0" indent="0">
              <a:buFontTx/>
              <a:buNone/>
            </a:pPr>
            <a:endParaRPr lang="ru-RU" altLang="ru-RU" smtClean="0"/>
          </a:p>
        </p:txBody>
      </p:sp>
      <p:pic>
        <p:nvPicPr>
          <p:cNvPr id="1946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4873625"/>
            <a:ext cx="2949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5229225"/>
            <a:ext cx="247808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5407025"/>
            <a:ext cx="183038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26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462121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8002587" cy="720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Разнообразный дидактический материал</a:t>
            </a:r>
          </a:p>
        </p:txBody>
      </p:sp>
      <p:sp>
        <p:nvSpPr>
          <p:cNvPr id="20484" name="Объект 2"/>
          <p:cNvSpPr>
            <a:spLocks noGrp="1"/>
          </p:cNvSpPr>
          <p:nvPr>
            <p:ph idx="1"/>
          </p:nvPr>
        </p:nvSpPr>
        <p:spPr>
          <a:xfrm>
            <a:off x="395288" y="1341438"/>
            <a:ext cx="4824412" cy="4751387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sz="2000" dirty="0" smtClean="0"/>
              <a:t>Для более эффективного восприятия знаний важно задействовать разные каналы восприятия детей: аудиальный, визуальный, кинестетический.</a:t>
            </a:r>
          </a:p>
          <a:p>
            <a:r>
              <a:rPr lang="ru-RU" altLang="ru-RU" sz="2000" dirty="0" smtClean="0"/>
              <a:t>Желательно использовать визуальные пособия: картинки, презентации, видеоролики, таблицы, алгоритмы выполнения заданий, правила поведения в классе</a:t>
            </a:r>
          </a:p>
          <a:p>
            <a:r>
              <a:rPr lang="ru-RU" altLang="ru-RU" sz="2000" dirty="0" smtClean="0"/>
              <a:t>Можно использовать в работе аудиозаписи сказок и стихов</a:t>
            </a:r>
          </a:p>
          <a:p>
            <a:r>
              <a:rPr lang="ru-RU" altLang="ru-RU" sz="2000" dirty="0" smtClean="0"/>
              <a:t>Использовать тактильный материал: разнообразные предметы, жетоны, фишки, природный материал и т.д.</a:t>
            </a:r>
          </a:p>
          <a:p>
            <a:r>
              <a:rPr lang="ru-RU" altLang="ru-RU" sz="2000" dirty="0" smtClean="0"/>
              <a:t>Давать возможность детям двигаться на уроке</a:t>
            </a:r>
          </a:p>
        </p:txBody>
      </p:sp>
      <p:pic>
        <p:nvPicPr>
          <p:cNvPr id="2048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1279525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0" y="808038"/>
            <a:ext cx="163195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013075"/>
            <a:ext cx="25622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2179638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3300413"/>
            <a:ext cx="2513012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Почему поведение происходит</a:t>
            </a:r>
            <a:endParaRPr lang="ru-RU" dirty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smtClean="0"/>
              <a:t>Поведение человека зависит от окружающих его условий (совокупности обстоятельств и стимулов)</a:t>
            </a:r>
          </a:p>
          <a:p>
            <a:r>
              <a:rPr lang="ru-RU" altLang="ru-RU" b="1" smtClean="0"/>
              <a:t>Стимулом </a:t>
            </a:r>
            <a:r>
              <a:rPr lang="ru-RU" altLang="ru-RU" smtClean="0"/>
              <a:t>можно назвать любое изменение в окружающей среде (вкус, цвет, форма, похвала, смена учителя, изменение погоды и т.д.)</a:t>
            </a:r>
          </a:p>
          <a:p>
            <a:r>
              <a:rPr lang="ru-RU" altLang="ru-RU" smtClean="0"/>
              <a:t>Стимул может усилить, ослабить или вовсе предотвратить поведение</a:t>
            </a:r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14706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632700" cy="777875"/>
          </a:xfrm>
        </p:spPr>
        <p:txBody>
          <a:bodyPr>
            <a:normAutofit fontScale="90000"/>
          </a:bodyPr>
          <a:lstStyle/>
          <a:p>
            <a:r>
              <a:rPr lang="ru-RU" altLang="ru-RU" sz="3600" smtClean="0">
                <a:solidFill>
                  <a:srgbClr val="004200"/>
                </a:solidFill>
              </a:rPr>
              <a:t>«Правильное» отношение к особым детям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908050"/>
            <a:ext cx="5113338" cy="576103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Важно:</a:t>
            </a:r>
          </a:p>
          <a:p>
            <a:pPr>
              <a:defRPr/>
            </a:pPr>
            <a:r>
              <a:rPr lang="ru-RU" sz="2800" dirty="0" smtClean="0"/>
              <a:t>Не выделять ребенка (не ругать, но и не захваливать)</a:t>
            </a:r>
          </a:p>
          <a:p>
            <a:pPr>
              <a:defRPr/>
            </a:pPr>
            <a:r>
              <a:rPr lang="ru-RU" sz="2800" dirty="0" smtClean="0"/>
              <a:t>Воспринимать их особенности как существующий факт и не давать им никакой оценки</a:t>
            </a:r>
          </a:p>
          <a:p>
            <a:pPr>
              <a:defRPr/>
            </a:pPr>
            <a:r>
              <a:rPr lang="ru-RU" sz="2800" dirty="0" smtClean="0"/>
              <a:t>Хвалить не ребенка, а его работу</a:t>
            </a:r>
          </a:p>
          <a:p>
            <a:pPr>
              <a:defRPr/>
            </a:pPr>
            <a:r>
              <a:rPr lang="ru-RU" sz="2800" dirty="0" smtClean="0"/>
              <a:t>Избегать стрессовых ситуаций в классе</a:t>
            </a:r>
          </a:p>
        </p:txBody>
      </p:sp>
    </p:spTree>
    <p:extLst>
      <p:ext uri="{BB962C8B-B14F-4D97-AF65-F5344CB8AC3E}">
        <p14:creationId xmlns:p14="http://schemas.microsoft.com/office/powerpoint/2010/main" val="158958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 smtClean="0"/>
              <a:t>Вывод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dirty="0" smtClean="0">
                <a:solidFill>
                  <a:srgbClr val="800000"/>
                </a:solidFill>
              </a:rPr>
              <a:t> 1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800000"/>
                </a:solidFill>
              </a:rPr>
              <a:t>Уравновесить  отношение ко всем детям класса в целях в целях формирования полноценной инклюзивной среды</a:t>
            </a:r>
          </a:p>
          <a:p>
            <a:pPr marL="0" indent="0">
              <a:buFontTx/>
              <a:buNone/>
              <a:defRPr/>
            </a:pPr>
            <a:r>
              <a:rPr lang="ru-RU" dirty="0" smtClean="0">
                <a:solidFill>
                  <a:srgbClr val="00B050"/>
                </a:solidFill>
              </a:rPr>
              <a:t>2. Структурировать урок и учебное пространство</a:t>
            </a:r>
          </a:p>
          <a:p>
            <a:pPr marL="0" indent="0">
              <a:buFontTx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3. Всегда поощрять желаемое поведение детей</a:t>
            </a:r>
          </a:p>
          <a:p>
            <a:pPr marL="0" indent="0">
              <a:buFontTx/>
              <a:buNone/>
              <a:defRPr/>
            </a:pPr>
            <a:r>
              <a:rPr lang="ru-RU" dirty="0" smtClean="0">
                <a:solidFill>
                  <a:srgbClr val="800000"/>
                </a:solidFill>
              </a:rPr>
              <a:t>4. Никогда не давать обратную связь, находясь в эмоциональном состоянии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97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45624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Почему поведение происходит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8640960" cy="417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696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Основа методов ПАП</a:t>
            </a:r>
            <a:endParaRPr lang="ru-RU" dirty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smtClean="0"/>
              <a:t>Изменяя и модифицируя предшествующие факторы и последствия, мы можем предотвратить или ослабить проблемное поведение и заменить его социально приемлемым.</a:t>
            </a:r>
          </a:p>
          <a:p>
            <a:r>
              <a:rPr lang="ru-RU" altLang="ru-RU" smtClean="0">
                <a:solidFill>
                  <a:srgbClr val="FF0000"/>
                </a:solidFill>
              </a:rPr>
              <a:t>До тех пор, пока ребенок получает то, что он хочет, или избегает того, чего не хочет, в результате своего поведения, оно будет продолжаться!</a:t>
            </a:r>
          </a:p>
        </p:txBody>
      </p:sp>
    </p:spTree>
    <p:extLst>
      <p:ext uri="{BB962C8B-B14F-4D97-AF65-F5344CB8AC3E}">
        <p14:creationId xmlns:p14="http://schemas.microsoft.com/office/powerpoint/2010/main" val="871459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/>
              <a:t>Примеры</a:t>
            </a:r>
            <a:br>
              <a:rPr lang="ru-RU" sz="3600" dirty="0" smtClean="0"/>
            </a:br>
            <a:r>
              <a:rPr lang="ru-RU" sz="3600" dirty="0" smtClean="0"/>
              <a:t>(поведение усилится или ослабнет)</a:t>
            </a:r>
            <a:endParaRPr lang="ru-RU" sz="3600" dirty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 smtClean="0"/>
              <a:t>Ребенок </a:t>
            </a:r>
            <a:r>
              <a:rPr lang="ru-RU" altLang="ru-RU" sz="2000" smtClean="0">
                <a:solidFill>
                  <a:srgbClr val="FF0000"/>
                </a:solidFill>
              </a:rPr>
              <a:t>просит бабушку </a:t>
            </a:r>
            <a:r>
              <a:rPr lang="ru-RU" altLang="ru-RU" sz="2000" smtClean="0"/>
              <a:t>купить конфету, когда они идут мимо магазина. Бабушка заходит в магазин и покупает конфету.</a:t>
            </a:r>
          </a:p>
          <a:p>
            <a:r>
              <a:rPr lang="ru-RU" altLang="ru-RU" sz="2000" smtClean="0"/>
              <a:t>Ребенок </a:t>
            </a:r>
            <a:r>
              <a:rPr lang="ru-RU" altLang="ru-RU" sz="2000" smtClean="0">
                <a:solidFill>
                  <a:srgbClr val="FF0000"/>
                </a:solidFill>
              </a:rPr>
              <a:t>заплакал</a:t>
            </a:r>
            <a:r>
              <a:rPr lang="ru-RU" altLang="ru-RU" sz="2000" smtClean="0"/>
              <a:t>, выполняя задание по математике. Мама сказала: «Ладно, доделаем в другой раз, иди отдохни»</a:t>
            </a:r>
          </a:p>
          <a:p>
            <a:r>
              <a:rPr lang="ru-RU" altLang="ru-RU" sz="2000" smtClean="0"/>
              <a:t>Девочка </a:t>
            </a:r>
            <a:r>
              <a:rPr lang="ru-RU" altLang="ru-RU" sz="2000" smtClean="0">
                <a:solidFill>
                  <a:srgbClr val="FF0000"/>
                </a:solidFill>
              </a:rPr>
              <a:t>нарисовала цветок на стене</a:t>
            </a:r>
            <a:r>
              <a:rPr lang="ru-RU" altLang="ru-RU" sz="2000" smtClean="0"/>
              <a:t>. Мама увидела и заставила ее мыть стену.</a:t>
            </a:r>
          </a:p>
          <a:p>
            <a:r>
              <a:rPr lang="ru-RU" altLang="ru-RU" sz="2000" smtClean="0"/>
              <a:t>Мужчина </a:t>
            </a:r>
            <a:r>
              <a:rPr lang="ru-RU" altLang="ru-RU" sz="2000" smtClean="0">
                <a:solidFill>
                  <a:srgbClr val="FF0000"/>
                </a:solidFill>
              </a:rPr>
              <a:t>ехал со скоростью 100 км</a:t>
            </a:r>
            <a:r>
              <a:rPr lang="en-US" altLang="ru-RU" sz="2000" smtClean="0">
                <a:solidFill>
                  <a:srgbClr val="FF0000"/>
                </a:solidFill>
              </a:rPr>
              <a:t>/</a:t>
            </a:r>
            <a:r>
              <a:rPr lang="ru-RU" altLang="ru-RU" sz="2000" smtClean="0">
                <a:solidFill>
                  <a:srgbClr val="FF0000"/>
                </a:solidFill>
              </a:rPr>
              <a:t>час</a:t>
            </a:r>
            <a:r>
              <a:rPr lang="ru-RU" altLang="ru-RU" sz="2000" smtClean="0"/>
              <a:t>. Его остановил полицейский и выписал штраф.</a:t>
            </a:r>
          </a:p>
          <a:p>
            <a:r>
              <a:rPr lang="ru-RU" altLang="ru-RU" sz="2000" smtClean="0"/>
              <a:t>Ученик </a:t>
            </a:r>
            <a:r>
              <a:rPr lang="ru-RU" altLang="ru-RU" sz="2000" smtClean="0">
                <a:solidFill>
                  <a:srgbClr val="FF0000"/>
                </a:solidFill>
              </a:rPr>
              <a:t>сильно хлопает дверью </a:t>
            </a:r>
            <a:r>
              <a:rPr lang="ru-RU" altLang="ru-RU" sz="2000" smtClean="0"/>
              <a:t>всякий раз, когда ее закрывает. Учитель каждый раз после этого просит ученика снова вернуться к двери и закрыть ее аккуратно.</a:t>
            </a:r>
          </a:p>
          <a:p>
            <a:r>
              <a:rPr lang="ru-RU" altLang="ru-RU" sz="2000" smtClean="0"/>
              <a:t>У вас болит голова, и вы </a:t>
            </a:r>
            <a:r>
              <a:rPr lang="ru-RU" altLang="ru-RU" sz="2000" smtClean="0">
                <a:solidFill>
                  <a:srgbClr val="FF0000"/>
                </a:solidFill>
              </a:rPr>
              <a:t>принимаете таблетку</a:t>
            </a:r>
            <a:r>
              <a:rPr lang="ru-RU" altLang="ru-RU" sz="2000" smtClean="0"/>
              <a:t>, после чего боль проходит.</a:t>
            </a:r>
          </a:p>
          <a:p>
            <a:endParaRPr lang="ru-RU" altLang="ru-RU" sz="2000" smtClean="0"/>
          </a:p>
          <a:p>
            <a:endParaRPr lang="ru-RU" altLang="ru-RU" sz="2000" smtClean="0"/>
          </a:p>
        </p:txBody>
      </p:sp>
    </p:spTree>
    <p:extLst>
      <p:ext uri="{BB962C8B-B14F-4D97-AF65-F5344CB8AC3E}">
        <p14:creationId xmlns:p14="http://schemas.microsoft.com/office/powerpoint/2010/main" val="50037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Усиление (подкрепление) поведения</a:t>
            </a:r>
            <a:endParaRPr lang="ru-RU" dirty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C00000"/>
                </a:solidFill>
              </a:rPr>
              <a:t>Событие, которое приводит к повторению поведения в будущем.</a:t>
            </a:r>
          </a:p>
          <a:p>
            <a:r>
              <a:rPr lang="ru-RU" altLang="ru-RU" smtClean="0"/>
              <a:t>Усиливаться может как проблемное, так и приемлемое поведение</a:t>
            </a:r>
          </a:p>
          <a:p>
            <a:r>
              <a:rPr lang="ru-RU" altLang="ru-RU" smtClean="0"/>
              <a:t>Усиливающим последствием может быть еда, сок, деньги, похвала, избегание занятий, требований, посещения неприятных мест и т.д.</a:t>
            </a:r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51037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Функции поведения</a:t>
            </a:r>
            <a:endParaRPr lang="ru-RU" dirty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Привлечение внимания</a:t>
            </a:r>
          </a:p>
          <a:p>
            <a:r>
              <a:rPr lang="ru-RU" altLang="ru-RU" smtClean="0"/>
              <a:t>Доступ к желаемому</a:t>
            </a:r>
          </a:p>
          <a:p>
            <a:r>
              <a:rPr lang="ru-RU" altLang="ru-RU" smtClean="0"/>
              <a:t>Избегание неприятных стимулов и ситуаций</a:t>
            </a:r>
          </a:p>
          <a:p>
            <a:r>
              <a:rPr lang="ru-RU" altLang="ru-RU" smtClean="0"/>
              <a:t>Сенсорная стимуляция</a:t>
            </a:r>
          </a:p>
          <a:p>
            <a:pPr algn="ctr"/>
            <a:r>
              <a:rPr lang="ru-RU" altLang="ru-RU" b="1" smtClean="0">
                <a:solidFill>
                  <a:srgbClr val="FF0000"/>
                </a:solidFill>
              </a:rPr>
              <a:t>Без определения функции поведения невозможно его эффективно скорректировать!</a:t>
            </a:r>
          </a:p>
        </p:txBody>
      </p:sp>
    </p:spTree>
    <p:extLst>
      <p:ext uri="{BB962C8B-B14F-4D97-AF65-F5344CB8AC3E}">
        <p14:creationId xmlns:p14="http://schemas.microsoft.com/office/powerpoint/2010/main" val="1018215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Попробуйте определить функцию поведения</a:t>
            </a:r>
            <a:endParaRPr lang="ru-RU" dirty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800" smtClean="0"/>
              <a:t>Каждый раз, когда ребенок </a:t>
            </a:r>
            <a:r>
              <a:rPr lang="ru-RU" altLang="ru-RU" sz="2800" smtClean="0">
                <a:solidFill>
                  <a:srgbClr val="FF0000"/>
                </a:solidFill>
              </a:rPr>
              <a:t>выкрикивает</a:t>
            </a:r>
            <a:r>
              <a:rPr lang="ru-RU" altLang="ru-RU" sz="2800" smtClean="0"/>
              <a:t> на уроке смешные фразы, дети начинают смеяться.</a:t>
            </a:r>
          </a:p>
          <a:p>
            <a:r>
              <a:rPr lang="ru-RU" altLang="ru-RU" sz="2800" smtClean="0"/>
              <a:t>Как только ученику предлагают сделать задание, он </a:t>
            </a:r>
            <a:r>
              <a:rPr lang="ru-RU" altLang="ru-RU" sz="2800" smtClean="0">
                <a:solidFill>
                  <a:srgbClr val="FF0000"/>
                </a:solidFill>
              </a:rPr>
              <a:t>кричит.</a:t>
            </a:r>
          </a:p>
          <a:p>
            <a:r>
              <a:rPr lang="ru-RU" altLang="ru-RU" sz="2800" smtClean="0"/>
              <a:t>Каждый раз, когда ребенок </a:t>
            </a:r>
            <a:r>
              <a:rPr lang="ru-RU" altLang="ru-RU" sz="2800" smtClean="0">
                <a:solidFill>
                  <a:srgbClr val="FF0000"/>
                </a:solidFill>
              </a:rPr>
              <a:t>кричит</a:t>
            </a:r>
            <a:r>
              <a:rPr lang="ru-RU" altLang="ru-RU" sz="2800" smtClean="0"/>
              <a:t>, проходя мимо магазина, мама покупает ему шоколад.</a:t>
            </a:r>
          </a:p>
          <a:p>
            <a:r>
              <a:rPr lang="ru-RU" altLang="ru-RU" sz="2800" smtClean="0"/>
              <a:t>Ребенок </a:t>
            </a:r>
            <a:r>
              <a:rPr lang="ru-RU" altLang="ru-RU" sz="2800" smtClean="0">
                <a:solidFill>
                  <a:srgbClr val="FF0000"/>
                </a:solidFill>
              </a:rPr>
              <a:t>кричит</a:t>
            </a:r>
            <a:r>
              <a:rPr lang="ru-RU" altLang="ru-RU" sz="2800" smtClean="0"/>
              <a:t> независимо от того, есть ли кто-нибудь рядом</a:t>
            </a:r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86729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FAC08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1422</Words>
  <Application>Microsoft Office PowerPoint</Application>
  <PresentationFormat>Экран (4:3)</PresentationFormat>
  <Paragraphs>200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Чем занимается Прикладной Анализ Поведения?</vt:lpstr>
      <vt:lpstr>Что такое поведение?</vt:lpstr>
      <vt:lpstr>Почему поведение происходит</vt:lpstr>
      <vt:lpstr>Почему поведение происходит</vt:lpstr>
      <vt:lpstr>Основа методов ПАП</vt:lpstr>
      <vt:lpstr>Примеры (поведение усилится или ослабнет)</vt:lpstr>
      <vt:lpstr>Усиление (подкрепление) поведения</vt:lpstr>
      <vt:lpstr>Функции поведения</vt:lpstr>
      <vt:lpstr>Попробуйте определить функцию поведения</vt:lpstr>
      <vt:lpstr>Чего не рекомендуется делать при проявлении нежелательного поведения</vt:lpstr>
      <vt:lpstr>Как выглядят поведенческие проблемы </vt:lpstr>
      <vt:lpstr> Причины поведенческих проблем </vt:lpstr>
      <vt:lpstr>Как работать?</vt:lpstr>
      <vt:lpstr>Пример вмешательства</vt:lpstr>
      <vt:lpstr>Пример вмешательства</vt:lpstr>
      <vt:lpstr>Пример вмешательства</vt:lpstr>
      <vt:lpstr>Пример вмешательства</vt:lpstr>
      <vt:lpstr>Пример вмешательства</vt:lpstr>
      <vt:lpstr>Пример вмешательства</vt:lpstr>
      <vt:lpstr>Важно!</vt:lpstr>
      <vt:lpstr>Что мне делать с этим ребенком?</vt:lpstr>
      <vt:lpstr>Ключевые моменты работы в классе:</vt:lpstr>
      <vt:lpstr> Соблюдение структуры урока  (очень важно для детей с РАС) </vt:lpstr>
      <vt:lpstr> Как построить урок </vt:lpstr>
      <vt:lpstr> Соблюдение структуры урока </vt:lpstr>
      <vt:lpstr>Итог урока</vt:lpstr>
      <vt:lpstr>Частая смена деятельности</vt:lpstr>
      <vt:lpstr>Позитивный настрой учителя</vt:lpstr>
      <vt:lpstr>Разнообразный дидактический материал</vt:lpstr>
      <vt:lpstr>«Правильное» отношение к особым детям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Администратор</cp:lastModifiedBy>
  <cp:revision>41</cp:revision>
  <cp:lastPrinted>2021-01-26T10:58:06Z</cp:lastPrinted>
  <dcterms:created xsi:type="dcterms:W3CDTF">2013-08-18T07:43:00Z</dcterms:created>
  <dcterms:modified xsi:type="dcterms:W3CDTF">2021-01-27T11:55:30Z</dcterms:modified>
</cp:coreProperties>
</file>