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87" r:id="rId4"/>
    <p:sldId id="269" r:id="rId5"/>
    <p:sldId id="270" r:id="rId6"/>
    <p:sldId id="271" r:id="rId7"/>
    <p:sldId id="272" r:id="rId8"/>
    <p:sldId id="273" r:id="rId9"/>
    <p:sldId id="274" r:id="rId10"/>
    <p:sldId id="258" r:id="rId11"/>
    <p:sldId id="259" r:id="rId12"/>
    <p:sldId id="261" r:id="rId13"/>
    <p:sldId id="262" r:id="rId14"/>
    <p:sldId id="263" r:id="rId15"/>
    <p:sldId id="276" r:id="rId16"/>
    <p:sldId id="264" r:id="rId17"/>
    <p:sldId id="277" r:id="rId18"/>
    <p:sldId id="265" r:id="rId19"/>
    <p:sldId id="266" r:id="rId20"/>
    <p:sldId id="281" r:id="rId21"/>
    <p:sldId id="282" r:id="rId22"/>
    <p:sldId id="283" r:id="rId23"/>
    <p:sldId id="284" r:id="rId24"/>
    <p:sldId id="285" r:id="rId25"/>
    <p:sldId id="286" r:id="rId26"/>
    <p:sldId id="26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335A2F6B-4153-43FB-91C2-D2B48324D24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5A2F6B-4153-43FB-91C2-D2B48324D24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5A2F6B-4153-43FB-91C2-D2B48324D24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DF51871-BB20-4E98-ACF9-53AA1C1B2E4A}"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335A2F6B-4153-43FB-91C2-D2B48324D24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F51871-BB20-4E98-ACF9-53AA1C1B2E4A}" type="datetimeFigureOut">
              <a:rPr lang="ru-RU" smtClean="0"/>
              <a:pPr/>
              <a:t>26.01.2021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5A2F6B-4153-43FB-91C2-D2B48324D24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500174"/>
            <a:ext cx="7851648" cy="3071834"/>
          </a:xfrm>
        </p:spPr>
        <p:txBody>
          <a:bodyPr>
            <a:normAutofit fontScale="90000"/>
          </a:bodyPr>
          <a:lstStyle/>
          <a:p>
            <a:pPr algn="ctr"/>
            <a:r>
              <a:rPr lang="ru-RU" b="1" dirty="0" smtClean="0"/>
              <a:t/>
            </a:r>
            <a:br>
              <a:rPr lang="ru-RU" b="1"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Мастер –класс для учителей</a:t>
            </a:r>
            <a:br>
              <a:rPr lang="ru-RU" dirty="0" smtClean="0"/>
            </a:br>
            <a:r>
              <a:rPr lang="ru-RU" b="1" dirty="0" smtClean="0"/>
              <a:t>«Игры </a:t>
            </a:r>
            <a:r>
              <a:rPr lang="ru-RU" b="1" dirty="0"/>
              <a:t>на формирование фонематического слуха и навыков звукового </a:t>
            </a:r>
            <a:r>
              <a:rPr lang="ru-RU" b="1" dirty="0" smtClean="0"/>
              <a:t>анализа»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Демонстрация речевых  игр.</a:t>
            </a:r>
            <a:endParaRPr lang="ru-RU" dirty="0"/>
          </a:p>
        </p:txBody>
      </p:sp>
      <p:sp>
        <p:nvSpPr>
          <p:cNvPr id="3" name="Содержимое 2"/>
          <p:cNvSpPr>
            <a:spLocks noGrp="1"/>
          </p:cNvSpPr>
          <p:nvPr>
            <p:ph idx="1"/>
          </p:nvPr>
        </p:nvSpPr>
        <p:spPr/>
        <p:txBody>
          <a:bodyPr>
            <a:normAutofit lnSpcReduction="10000"/>
          </a:bodyPr>
          <a:lstStyle/>
          <a:p>
            <a:pPr algn="ctr"/>
            <a:r>
              <a:rPr lang="ru-RU" sz="3600" i="1" dirty="0">
                <a:solidFill>
                  <a:srgbClr val="FF0000"/>
                </a:solidFill>
              </a:rPr>
              <a:t>«СТОП – ИГРА</a:t>
            </a:r>
            <a:r>
              <a:rPr lang="ru-RU" sz="3600" i="1" dirty="0" smtClean="0">
                <a:solidFill>
                  <a:srgbClr val="FF0000"/>
                </a:solidFill>
              </a:rPr>
              <a:t>»</a:t>
            </a:r>
          </a:p>
          <a:p>
            <a:r>
              <a:rPr lang="ru-RU" sz="3600" i="1" dirty="0" smtClean="0"/>
              <a:t>Назовите </a:t>
            </a:r>
            <a:r>
              <a:rPr lang="ru-RU" sz="3600" i="1" dirty="0"/>
              <a:t>любые слова. Ребенок говорит «стоп», если услышит слово с закрепляемым звуком. Уточните, какое слово услышал ребенок. Начинайте игру в медленном темпе, постепенно ускоряя его.</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«РАЗВЕДЧИКИ»</a:t>
            </a:r>
          </a:p>
        </p:txBody>
      </p:sp>
      <p:sp>
        <p:nvSpPr>
          <p:cNvPr id="3" name="Содержимое 2"/>
          <p:cNvSpPr>
            <a:spLocks noGrp="1"/>
          </p:cNvSpPr>
          <p:nvPr>
            <p:ph idx="1"/>
          </p:nvPr>
        </p:nvSpPr>
        <p:spPr/>
        <p:txBody>
          <a:bodyPr/>
          <a:lstStyle/>
          <a:p>
            <a:endParaRPr lang="ru-RU" dirty="0" smtClean="0"/>
          </a:p>
          <a:p>
            <a:r>
              <a:rPr lang="ru-RU" sz="3600" i="1" dirty="0" smtClean="0"/>
              <a:t>Предложите </a:t>
            </a:r>
            <a:r>
              <a:rPr lang="ru-RU" sz="3600" i="1" dirty="0"/>
              <a:t>всем </a:t>
            </a:r>
            <a:r>
              <a:rPr lang="ru-RU" sz="3600" i="1" dirty="0" smtClean="0"/>
              <a:t>детям мысленно отправиться в столовую(в спортивный зал) и </a:t>
            </a:r>
            <a:r>
              <a:rPr lang="ru-RU" sz="3600" i="1" dirty="0"/>
              <a:t>найти как можно больше предметов с закрепляемым звуком. Кто найдет больше предметов, тот и победил.</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«ИСПРАВЛЯЙ-КА»</a:t>
            </a:r>
          </a:p>
        </p:txBody>
      </p:sp>
      <p:sp>
        <p:nvSpPr>
          <p:cNvPr id="3" name="Содержимое 2"/>
          <p:cNvSpPr>
            <a:spLocks noGrp="1"/>
          </p:cNvSpPr>
          <p:nvPr>
            <p:ph idx="1"/>
          </p:nvPr>
        </p:nvSpPr>
        <p:spPr/>
        <p:txBody>
          <a:bodyPr>
            <a:noAutofit/>
          </a:bodyPr>
          <a:lstStyle/>
          <a:p>
            <a:r>
              <a:rPr lang="ru-RU" sz="3600" i="1" dirty="0"/>
              <a:t>При чтении сказок, рассказов или стихов попросите ребенка запомнить как можно больше слов с закрепляемым звуком из этого произведения. Аналогичное задание можно предложить при рассматривании иллюстраций в </a:t>
            </a:r>
            <a:r>
              <a:rPr lang="ru-RU" sz="3600" i="1" dirty="0" smtClean="0"/>
              <a:t>книге.</a:t>
            </a:r>
            <a:endParaRPr lang="ru-RU" sz="36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i="1" dirty="0" smtClean="0"/>
              <a:t>Цель: развивать ФФВ, упражнять детей в дифференциации звуков, отрабатывать навыки звукового анализа слов.</a:t>
            </a:r>
          </a:p>
          <a:p>
            <a:r>
              <a:rPr lang="ru-RU" i="1" dirty="0" smtClean="0"/>
              <a:t>Ход игры. Ложится картинка, к ней в виде цепочки прикладывается следующая, начинающаяся именно с того звука, которым заканчивается предыдущее слово, и т.д. Игру можно проводить в устной форме.</a:t>
            </a:r>
          </a:p>
          <a:p>
            <a:r>
              <a:rPr lang="ru-RU" i="1" dirty="0" smtClean="0"/>
              <a:t>Количество играющих: один человек и более.</a:t>
            </a:r>
          </a:p>
          <a:p>
            <a:endParaRPr lang="ru-RU" dirty="0"/>
          </a:p>
        </p:txBody>
      </p:sp>
      <p:sp>
        <p:nvSpPr>
          <p:cNvPr id="4" name="Заголовок 3"/>
          <p:cNvSpPr>
            <a:spLocks noGrp="1"/>
          </p:cNvSpPr>
          <p:nvPr>
            <p:ph type="title"/>
          </p:nvPr>
        </p:nvSpPr>
        <p:spPr/>
        <p:txBody>
          <a:bodyPr/>
          <a:lstStyle/>
          <a:p>
            <a:r>
              <a:rPr lang="ru-RU" dirty="0" smtClean="0"/>
              <a:t>.«Цепочка слов».</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«МЫ – АРТИСТЫ»</a:t>
            </a:r>
          </a:p>
        </p:txBody>
      </p:sp>
      <p:sp>
        <p:nvSpPr>
          <p:cNvPr id="3" name="Содержимое 2"/>
          <p:cNvSpPr>
            <a:spLocks noGrp="1"/>
          </p:cNvSpPr>
          <p:nvPr>
            <p:ph idx="1"/>
          </p:nvPr>
        </p:nvSpPr>
        <p:spPr/>
        <p:txBody>
          <a:bodyPr/>
          <a:lstStyle/>
          <a:p>
            <a:r>
              <a:rPr lang="ru-RU" dirty="0"/>
              <a:t> </a:t>
            </a:r>
            <a:r>
              <a:rPr lang="ru-RU" sz="3200" i="1" dirty="0"/>
              <a:t>Проговорите с ребенком скороговорку, </a:t>
            </a:r>
            <a:r>
              <a:rPr lang="ru-RU" sz="3200" i="1" dirty="0" err="1"/>
              <a:t>чистоговорку</a:t>
            </a:r>
            <a:r>
              <a:rPr lang="ru-RU" sz="3200" i="1" dirty="0"/>
              <a:t> или короткое стихотворение с закрепляемым звуком несколько раз разными интонациями (удивленно, весело, </a:t>
            </a:r>
            <a:r>
              <a:rPr lang="ru-RU" dirty="0"/>
              <a:t>грустно).</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«Собери цветок».</a:t>
            </a:r>
            <a:endParaRPr lang="ru-RU" dirty="0"/>
          </a:p>
        </p:txBody>
      </p:sp>
      <p:sp>
        <p:nvSpPr>
          <p:cNvPr id="3" name="Содержимое 2"/>
          <p:cNvSpPr>
            <a:spLocks noGrp="1"/>
          </p:cNvSpPr>
          <p:nvPr>
            <p:ph idx="1"/>
          </p:nvPr>
        </p:nvSpPr>
        <p:spPr/>
        <p:txBody>
          <a:bodyPr>
            <a:normAutofit fontScale="92500"/>
          </a:bodyPr>
          <a:lstStyle/>
          <a:p>
            <a:r>
              <a:rPr lang="ru-RU" i="1" dirty="0" smtClean="0"/>
              <a:t>Цель: упражнять в дифференциации оппозиционных звуков, развивать фонематический слух и аналитико-синтетическую речевую деятельность у учащихся.</a:t>
            </a:r>
          </a:p>
          <a:p>
            <a:r>
              <a:rPr lang="ru-RU" i="1" dirty="0" smtClean="0"/>
              <a:t>Ход игры. На столе лежит «серединка» цветка. На ней написана буква (например, с). Рядом выкладываются «цветочные лепестки», на которых нарисованы картинки со звуками [с], [</a:t>
            </a:r>
            <a:r>
              <a:rPr lang="ru-RU" i="1" dirty="0" err="1" smtClean="0"/>
              <a:t>з</a:t>
            </a:r>
            <a:r>
              <a:rPr lang="ru-RU" i="1" dirty="0" smtClean="0"/>
              <a:t>], [</a:t>
            </a:r>
            <a:r>
              <a:rPr lang="ru-RU" i="1" dirty="0" err="1" smtClean="0"/>
              <a:t>ц</a:t>
            </a:r>
            <a:r>
              <a:rPr lang="ru-RU" i="1" dirty="0" smtClean="0"/>
              <a:t>], [</a:t>
            </a:r>
            <a:r>
              <a:rPr lang="ru-RU" i="1" dirty="0" err="1" smtClean="0"/>
              <a:t>ш</a:t>
            </a:r>
            <a:r>
              <a:rPr lang="ru-RU" i="1" dirty="0" smtClean="0"/>
              <a:t>]. Ученик должен среди этих «лепестков» с картинками выбрать те, где есть звук [с].</a:t>
            </a:r>
          </a:p>
          <a:p>
            <a:r>
              <a:rPr lang="ru-RU" i="1" dirty="0" smtClean="0"/>
              <a:t>Количество играющих: 1-3 человека (или весь класс, поделенный на две команды).</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«Найди ошибку».</a:t>
            </a:r>
            <a:endParaRPr lang="ru-RU" dirty="0"/>
          </a:p>
        </p:txBody>
      </p:sp>
      <p:sp>
        <p:nvSpPr>
          <p:cNvPr id="3" name="Содержимое 2"/>
          <p:cNvSpPr>
            <a:spLocks noGrp="1"/>
          </p:cNvSpPr>
          <p:nvPr>
            <p:ph idx="1"/>
          </p:nvPr>
        </p:nvSpPr>
        <p:spPr/>
        <p:txBody>
          <a:bodyPr>
            <a:normAutofit fontScale="70000" lnSpcReduction="20000"/>
          </a:bodyPr>
          <a:lstStyle/>
          <a:p>
            <a:r>
              <a:rPr lang="ru-RU" sz="3100" i="1" dirty="0" smtClean="0"/>
              <a:t>Цель: учить детей различать гласные и согласные звуки и буквы, твердые и мягкие согласные звуки, совершенствовать навыки звукобуквенного анализа слов, развивать ФФВ и внимание. Профилактика </a:t>
            </a:r>
            <a:r>
              <a:rPr lang="ru-RU" sz="3100" i="1" dirty="0" err="1" smtClean="0"/>
              <a:t>дисграфии</a:t>
            </a:r>
            <a:r>
              <a:rPr lang="ru-RU" sz="3100" i="1" dirty="0" smtClean="0"/>
              <a:t>.</a:t>
            </a:r>
          </a:p>
          <a:p>
            <a:r>
              <a:rPr lang="ru-RU" sz="3100" i="1" dirty="0" smtClean="0"/>
              <a:t>Ход игры. Детям раздают карточки, на которых 4 картинки, начинающиеся на одну и ту же букву. Ученики определяют, на какую букву начинаются все слова, и кладут ее в середину карточки. Под каждой картинкой даны звуковые схемы слов, но в некоторых из них специально сделаны ошибки. Учащимся надо найти ошибки в схеме, если они есть.</a:t>
            </a:r>
          </a:p>
          <a:p>
            <a:r>
              <a:rPr lang="ru-RU" sz="3100" i="1" dirty="0" smtClean="0"/>
              <a:t>Количество играющих: 1-4 человека (или весь класс, поделенный на группы или команды).</a:t>
            </a:r>
          </a:p>
          <a:p>
            <a:r>
              <a:rPr lang="ru-RU" dirty="0" smtClean="0"/>
              <a:t>.</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«Речевое лото».</a:t>
            </a:r>
            <a:endParaRPr lang="ru-RU" dirty="0"/>
          </a:p>
        </p:txBody>
      </p:sp>
      <p:sp>
        <p:nvSpPr>
          <p:cNvPr id="3" name="Содержимое 2"/>
          <p:cNvSpPr>
            <a:spLocks noGrp="1"/>
          </p:cNvSpPr>
          <p:nvPr>
            <p:ph idx="1"/>
          </p:nvPr>
        </p:nvSpPr>
        <p:spPr/>
        <p:txBody>
          <a:bodyPr>
            <a:normAutofit fontScale="92500" lnSpcReduction="20000"/>
          </a:bodyPr>
          <a:lstStyle/>
          <a:p>
            <a:r>
              <a:rPr lang="ru-RU" i="1" dirty="0" smtClean="0"/>
              <a:t>Цель: развивать умение выделять в словах общий звук (букву), находить картинки с заданным звуком, развивать внимание, фонематический слух. Автоматизация звуков, развитие скорости чтения.</a:t>
            </a:r>
          </a:p>
          <a:p>
            <a:r>
              <a:rPr lang="ru-RU" i="1" dirty="0" smtClean="0"/>
              <a:t>Ход игры. Детям раздаются карты с изображением шести картинок (вместе со словами под картинками). Ребенок определяет, какой звук есть во всех. Затем ведущий показывает картинки или слова и спрашивает: «У кого есть это слово?' Выигрывает тот, кто первый закроет все картинки на большой карте без ошибок.</a:t>
            </a:r>
          </a:p>
          <a:p>
            <a:r>
              <a:rPr lang="ru-RU" i="1" dirty="0" smtClean="0"/>
              <a:t>Количество играющих: 1-18 человек (можно играть парами или группами).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«Смотри, не ошибись!»</a:t>
            </a:r>
            <a:endParaRPr lang="ru-RU" dirty="0"/>
          </a:p>
        </p:txBody>
      </p:sp>
      <p:sp>
        <p:nvSpPr>
          <p:cNvPr id="3" name="Содержимое 2"/>
          <p:cNvSpPr>
            <a:spLocks noGrp="1"/>
          </p:cNvSpPr>
          <p:nvPr>
            <p:ph idx="1"/>
          </p:nvPr>
        </p:nvSpPr>
        <p:spPr/>
        <p:txBody>
          <a:bodyPr>
            <a:normAutofit/>
          </a:bodyPr>
          <a:lstStyle/>
          <a:p>
            <a:r>
              <a:rPr lang="ru-RU" sz="3200" i="1" dirty="0"/>
              <a:t> Вначале предложите ребенку придумать вместе с вами слова, которые начинаются на «за». Ребенок предлагает: «Занавеска, замок, залезать...»Теперь измените задания: слова должны заканчиваться на «за»: «глаза, береза, стрекоза». Варьируйте упражнение с другими слогами.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«Исправь </a:t>
            </a:r>
            <a:r>
              <a:rPr lang="ru-RU" b="1" dirty="0" err="1"/>
              <a:t>Незнайкины</a:t>
            </a:r>
            <a:r>
              <a:rPr lang="ru-RU" b="1" dirty="0"/>
              <a:t> ошибки»</a:t>
            </a:r>
            <a:endParaRPr lang="ru-RU" dirty="0"/>
          </a:p>
        </p:txBody>
      </p:sp>
      <p:sp>
        <p:nvSpPr>
          <p:cNvPr id="3" name="Содержимое 2"/>
          <p:cNvSpPr>
            <a:spLocks noGrp="1"/>
          </p:cNvSpPr>
          <p:nvPr>
            <p:ph idx="1"/>
          </p:nvPr>
        </p:nvSpPr>
        <p:spPr/>
        <p:txBody>
          <a:bodyPr>
            <a:normAutofit/>
          </a:bodyPr>
          <a:lstStyle/>
          <a:p>
            <a:r>
              <a:rPr lang="ru-RU" sz="3200" i="1" dirty="0" smtClean="0"/>
              <a:t>Незнайка </a:t>
            </a:r>
            <a:r>
              <a:rPr lang="ru-RU" sz="3200" i="1" dirty="0"/>
              <a:t>гостил у бабушки в деревне и вот что он там видел. Слушайте внимательно и исправляйте ошибки. Коса прыгнула через забор. </a:t>
            </a:r>
            <a:r>
              <a:rPr lang="ru-RU" sz="3200" i="1" dirty="0" err="1"/>
              <a:t>Колова</a:t>
            </a:r>
            <a:r>
              <a:rPr lang="ru-RU" sz="3200" i="1" dirty="0"/>
              <a:t> даёт вкусное молоко. </a:t>
            </a:r>
            <a:r>
              <a:rPr lang="ru-RU" sz="3200" i="1" dirty="0" err="1"/>
              <a:t>Рошадь</a:t>
            </a:r>
            <a:r>
              <a:rPr lang="ru-RU" sz="3200" i="1" dirty="0"/>
              <a:t> жуёт сочную траву. Коска ловит мышку. </a:t>
            </a:r>
            <a:r>
              <a:rPr lang="ru-RU" sz="3200" i="1" dirty="0" err="1"/>
              <a:t>Собаха</a:t>
            </a:r>
            <a:r>
              <a:rPr lang="ru-RU" sz="3200" i="1" dirty="0"/>
              <a:t> сторожит дом. Мама валит </a:t>
            </a:r>
            <a:r>
              <a:rPr lang="ru-RU" sz="3200" i="1" dirty="0" err="1"/>
              <a:t>касу</a:t>
            </a:r>
            <a:r>
              <a:rPr lang="ru-RU" sz="3200" i="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a:bodyPr>
          <a:lstStyle/>
          <a:p>
            <a:r>
              <a:rPr lang="ru-RU" sz="3600" b="1" i="1" dirty="0"/>
              <a:t>Цели:</a:t>
            </a:r>
            <a:endParaRPr lang="ru-RU" sz="3600" i="1" dirty="0"/>
          </a:p>
          <a:p>
            <a:r>
              <a:rPr lang="ru-RU" sz="3600" i="1" dirty="0"/>
              <a:t>• Учить </a:t>
            </a:r>
            <a:r>
              <a:rPr lang="ru-RU" sz="3600" i="1" dirty="0" smtClean="0"/>
              <a:t> </a:t>
            </a:r>
            <a:r>
              <a:rPr lang="ru-RU" sz="3600" i="1" dirty="0"/>
              <a:t>правильно организовывать работу по развитию фонематического восприятия в ходе </a:t>
            </a:r>
            <a:r>
              <a:rPr lang="ru-RU" sz="3600" i="1" dirty="0" smtClean="0"/>
              <a:t>игр.</a:t>
            </a:r>
            <a:endParaRPr lang="ru-RU" sz="3600" i="1" dirty="0"/>
          </a:p>
          <a:p>
            <a:r>
              <a:rPr lang="ru-RU" sz="3600" i="1" dirty="0"/>
              <a:t> • Дать практические советы и рекомендации для создания условий формирования фонематического слуха.</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«Волшебный круг».</a:t>
            </a:r>
            <a:endParaRPr lang="ru-RU" dirty="0"/>
          </a:p>
        </p:txBody>
      </p:sp>
      <p:sp>
        <p:nvSpPr>
          <p:cNvPr id="3" name="Содержимое 2"/>
          <p:cNvSpPr>
            <a:spLocks noGrp="1"/>
          </p:cNvSpPr>
          <p:nvPr>
            <p:ph idx="1"/>
          </p:nvPr>
        </p:nvSpPr>
        <p:spPr/>
        <p:txBody>
          <a:bodyPr>
            <a:normAutofit/>
          </a:bodyPr>
          <a:lstStyle/>
          <a:p>
            <a:r>
              <a:rPr lang="ru-RU" sz="3200" i="1" dirty="0" smtClean="0"/>
              <a:t>Цель: упражнять детей в подборе слов, отличающихся друг от друга одним звуком, развивать фонематический слух, закреплять понимание словообразующей функции каждой буквы. Автоматизация звуков, профилактика </a:t>
            </a:r>
            <a:r>
              <a:rPr lang="ru-RU" sz="3200" i="1" dirty="0" err="1" smtClean="0"/>
              <a:t>дисграфии</a:t>
            </a:r>
            <a:r>
              <a:rPr lang="ru-RU" sz="3200" i="1" dirty="0" smtClean="0"/>
              <a:t>, развитие скорости чтения.</a:t>
            </a:r>
            <a:endParaRPr lang="ru-RU" sz="32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467368"/>
          </a:xfrm>
        </p:spPr>
        <p:txBody>
          <a:bodyPr>
            <a:normAutofit fontScale="92500" lnSpcReduction="10000"/>
          </a:bodyPr>
          <a:lstStyle/>
          <a:p>
            <a:r>
              <a:rPr lang="ru-RU" i="1" dirty="0" smtClean="0"/>
              <a:t>Ход игры.</a:t>
            </a:r>
          </a:p>
          <a:p>
            <a:r>
              <a:rPr lang="ru-RU" i="1" dirty="0" smtClean="0"/>
              <a:t>I вариант</a:t>
            </a:r>
          </a:p>
          <a:p>
            <a:r>
              <a:rPr lang="ru-RU" i="1" dirty="0" smtClean="0"/>
              <a:t>Круг со стрелками в виде часов, вместо цифр картинки. Ребенок должен подвинуть стрелку на предмет, название которого отличается одним звуком от названия того предмета, на который указывает другая стрелка. (Предварительно все слова проговариваются.) Остальные дети хлопком отмечают правильный ответ.</a:t>
            </a:r>
          </a:p>
          <a:p>
            <a:r>
              <a:rPr lang="ru-RU" i="1" dirty="0" smtClean="0"/>
              <a:t>Например:</a:t>
            </a:r>
          </a:p>
          <a:p>
            <a:r>
              <a:rPr lang="ru-RU" i="1" dirty="0" smtClean="0"/>
              <a:t>мишка – мышка удочка –уточка</a:t>
            </a:r>
          </a:p>
          <a:p>
            <a:r>
              <a:rPr lang="ru-RU" i="1" dirty="0" smtClean="0"/>
              <a:t>мак – рак коза – коса</a:t>
            </a:r>
          </a:p>
          <a:p>
            <a:r>
              <a:rPr lang="ru-RU" i="1" dirty="0" smtClean="0"/>
              <a:t>кит – кот трава – дрова</a:t>
            </a:r>
          </a:p>
          <a:p>
            <a:r>
              <a:rPr lang="ru-RU" i="1" dirty="0" smtClean="0"/>
              <a:t>усы – уши кадушка – катушка дом – дым</a:t>
            </a:r>
          </a:p>
          <a:p>
            <a:endParaRPr lang="ru-RU"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a:bodyPr>
          <a:lstStyle/>
          <a:p>
            <a:r>
              <a:rPr lang="ru-RU" sz="2800" dirty="0" smtClean="0"/>
              <a:t>II вариант</a:t>
            </a:r>
          </a:p>
          <a:p>
            <a:r>
              <a:rPr lang="ru-RU" sz="2800" dirty="0" smtClean="0"/>
              <a:t>Вместо картинок на «циферблате» ставятся буквы, слоги, слова с отрабатываемым звуком. Ребенок крутит большую стрелку (маленькую можно снять). Где стрелка остановилась, ученики хором читают слог (букву, слово), затем ведущий крутит стрелку дальше – дети снова читают и т.д. Слог (буква, слово) может повторяться несколько раз в зависимости от того, где остановится стрелка.</a:t>
            </a:r>
          </a:p>
          <a:p>
            <a:r>
              <a:rPr lang="ru-RU" sz="2800" dirty="0" smtClean="0"/>
              <a:t>Количество играющих: 1-2 человека и более.</a:t>
            </a:r>
          </a:p>
          <a:p>
            <a:endParaRPr lang="ru-RU"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«Найди слова в слове».</a:t>
            </a:r>
            <a:endParaRPr lang="ru-RU" dirty="0"/>
          </a:p>
        </p:txBody>
      </p:sp>
      <p:sp>
        <p:nvSpPr>
          <p:cNvPr id="3" name="Содержимое 2"/>
          <p:cNvSpPr>
            <a:spLocks noGrp="1"/>
          </p:cNvSpPr>
          <p:nvPr>
            <p:ph idx="1"/>
          </p:nvPr>
        </p:nvSpPr>
        <p:spPr/>
        <p:txBody>
          <a:bodyPr>
            <a:normAutofit fontScale="92500"/>
          </a:bodyPr>
          <a:lstStyle/>
          <a:p>
            <a:r>
              <a:rPr lang="ru-RU" i="1" dirty="0" smtClean="0"/>
              <a:t>Цель: расширять объем словаря, закреплять правописание слов, понимание словообразующей роли каждого слова. Автоматизация звуков в словах, профилактика </a:t>
            </a:r>
            <a:r>
              <a:rPr lang="ru-RU" i="1" dirty="0" err="1" smtClean="0"/>
              <a:t>дисграфии</a:t>
            </a:r>
            <a:r>
              <a:rPr lang="ru-RU" i="1" dirty="0" smtClean="0"/>
              <a:t>.</a:t>
            </a:r>
          </a:p>
          <a:p>
            <a:r>
              <a:rPr lang="ru-RU" i="1" dirty="0" smtClean="0"/>
              <a:t>Ход игры. На доске вывешивается слово или картинка с указанием количества букв в слове, изображенном на ней (тогда дети сами складывают слово из букв разрезной азбуки и записывают его в тетрадь). Дается установка: «Возьмите буквы из исходного слова, составьте и запишите из них новые слова».</a:t>
            </a:r>
          </a:p>
          <a:p>
            <a:r>
              <a:rPr lang="ru-RU" i="1" dirty="0" smtClean="0"/>
              <a:t>Количество играющих: 1-3 человека и более.</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«Математическая грамматика».</a:t>
            </a:r>
            <a:endParaRPr lang="ru-RU" dirty="0"/>
          </a:p>
        </p:txBody>
      </p:sp>
      <p:sp>
        <p:nvSpPr>
          <p:cNvPr id="3" name="Содержимое 2"/>
          <p:cNvSpPr>
            <a:spLocks noGrp="1"/>
          </p:cNvSpPr>
          <p:nvPr>
            <p:ph idx="1"/>
          </p:nvPr>
        </p:nvSpPr>
        <p:spPr/>
        <p:txBody>
          <a:bodyPr>
            <a:normAutofit lnSpcReduction="10000"/>
          </a:bodyPr>
          <a:lstStyle/>
          <a:p>
            <a:r>
              <a:rPr lang="ru-RU" i="1" dirty="0" smtClean="0"/>
              <a:t>Цель: автоматизация звуков, закрепление фонематического и грамматического разбора слов, формирование процесса словоизменения, обогащение словаря, профилактика </a:t>
            </a:r>
            <a:r>
              <a:rPr lang="ru-RU" i="1" dirty="0" err="1" smtClean="0"/>
              <a:t>дисграфии</a:t>
            </a:r>
            <a:r>
              <a:rPr lang="ru-RU" i="1" dirty="0" smtClean="0"/>
              <a:t>.</a:t>
            </a:r>
          </a:p>
          <a:p>
            <a:r>
              <a:rPr lang="ru-RU" i="1" dirty="0" smtClean="0"/>
              <a:t>Ход игры. Ребенок должен выполнить действия, указанные на карточке («+», «-») и при помощи сложения и вычитания букв, слогов, слов, найти искомое слово.</a:t>
            </a:r>
          </a:p>
          <a:p>
            <a:r>
              <a:rPr lang="ru-RU" i="1" dirty="0" smtClean="0"/>
              <a:t>Например: с + том – м + лиса – </a:t>
            </a:r>
            <a:r>
              <a:rPr lang="ru-RU" i="1" dirty="0" err="1" smtClean="0"/>
              <a:t>са</a:t>
            </a:r>
            <a:r>
              <a:rPr lang="ru-RU" i="1" dirty="0" smtClean="0"/>
              <a:t> + </a:t>
            </a:r>
            <a:r>
              <a:rPr lang="ru-RU" i="1" dirty="0" err="1" smtClean="0"/>
              <a:t>иа</a:t>
            </a:r>
            <a:r>
              <a:rPr lang="ru-RU" i="1" dirty="0" smtClean="0"/>
              <a:t> – ? (столица).</a:t>
            </a:r>
          </a:p>
          <a:p>
            <a:r>
              <a:rPr lang="ru-RU" i="1" dirty="0" smtClean="0"/>
              <a:t>Количество играющих: 1-2 человека и более.</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«Допиши словечко».</a:t>
            </a:r>
            <a:endParaRPr lang="ru-RU" dirty="0"/>
          </a:p>
        </p:txBody>
      </p:sp>
      <p:sp>
        <p:nvSpPr>
          <p:cNvPr id="3" name="Содержимое 2"/>
          <p:cNvSpPr>
            <a:spLocks noGrp="1"/>
          </p:cNvSpPr>
          <p:nvPr>
            <p:ph idx="1"/>
          </p:nvPr>
        </p:nvSpPr>
        <p:spPr/>
        <p:txBody>
          <a:bodyPr>
            <a:normAutofit fontScale="92500" lnSpcReduction="20000"/>
          </a:bodyPr>
          <a:lstStyle/>
          <a:p>
            <a:r>
              <a:rPr lang="ru-RU" i="1" dirty="0" smtClean="0"/>
              <a:t>Цель: автоматизация звуков, развитие ФФВ, процессов анализа и синтеза, понимание смыслоразличительной функции звука и буквы, развитие речи, интереса к родному языку, любви к поэзии. Профилактика </a:t>
            </a:r>
            <a:r>
              <a:rPr lang="ru-RU" i="1" dirty="0" err="1" smtClean="0"/>
              <a:t>дисграфии</a:t>
            </a:r>
            <a:r>
              <a:rPr lang="ru-RU" i="1" dirty="0" smtClean="0"/>
              <a:t>.</a:t>
            </a:r>
          </a:p>
          <a:p>
            <a:r>
              <a:rPr lang="ru-RU" i="1" dirty="0" smtClean="0"/>
              <a:t>Ход игры. На карточке рифмованный текст, стихи, в которых одно слово (или больше) пропущено. Учащиеся должны собрать из букв разрезной азбуки рифмованное слово и записать его.</a:t>
            </a:r>
          </a:p>
          <a:p>
            <a:r>
              <a:rPr lang="ru-RU" i="1" dirty="0" smtClean="0"/>
              <a:t>Например:</a:t>
            </a:r>
          </a:p>
          <a:p>
            <a:r>
              <a:rPr lang="ru-RU" i="1" dirty="0" smtClean="0"/>
              <a:t>Воробей взлетел повыше,</a:t>
            </a:r>
          </a:p>
          <a:p>
            <a:r>
              <a:rPr lang="ru-RU" i="1" dirty="0" smtClean="0"/>
              <a:t>Видно всё с высокой (крыши).</a:t>
            </a:r>
          </a:p>
          <a:p>
            <a:r>
              <a:rPr lang="ru-RU" i="1" dirty="0" smtClean="0"/>
              <a:t>Количество играющих: 1-2 человека и более.</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Заключительная часть</a:t>
            </a:r>
            <a:endParaRPr lang="ru-RU" dirty="0"/>
          </a:p>
        </p:txBody>
      </p:sp>
      <p:sp>
        <p:nvSpPr>
          <p:cNvPr id="3" name="Содержимое 2"/>
          <p:cNvSpPr>
            <a:spLocks noGrp="1"/>
          </p:cNvSpPr>
          <p:nvPr>
            <p:ph idx="1"/>
          </p:nvPr>
        </p:nvSpPr>
        <p:spPr/>
        <p:txBody>
          <a:bodyPr>
            <a:normAutofit/>
          </a:bodyPr>
          <a:lstStyle/>
          <a:p>
            <a:r>
              <a:rPr lang="ru-RU" dirty="0"/>
              <a:t> Развитие фонематического слуха у </a:t>
            </a:r>
            <a:r>
              <a:rPr lang="ru-RU" dirty="0" smtClean="0"/>
              <a:t>школьников отражает </a:t>
            </a:r>
            <a:r>
              <a:rPr lang="ru-RU" dirty="0"/>
              <a:t>не только способность ребенка правильно произносить слова и не путать слоги, но и свидетельствует о готовности ребенка к письму. Уверена, что данные логопедические упражнения помогут развитию у ребёнка не только речевых, но и других необходимых для школьного обучения процессов: внимания, восприятия, памяти, воображения, мышления, познавательной активности.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00174"/>
            <a:ext cx="8229600" cy="346914"/>
          </a:xfrm>
        </p:spPr>
        <p:txBody>
          <a:bodyPr>
            <a:normAutofit fontScale="90000"/>
          </a:bodyPr>
          <a:lstStyle/>
          <a:p>
            <a:endParaRPr lang="ru-RU" dirty="0"/>
          </a:p>
        </p:txBody>
      </p:sp>
      <p:graphicFrame>
        <p:nvGraphicFramePr>
          <p:cNvPr id="5" name="Содержимое 4"/>
          <p:cNvGraphicFramePr>
            <a:graphicFrameLocks noGrp="1"/>
          </p:cNvGraphicFramePr>
          <p:nvPr>
            <p:ph idx="1"/>
          </p:nvPr>
        </p:nvGraphicFramePr>
        <p:xfrm>
          <a:off x="0" y="5929330"/>
          <a:ext cx="8229600" cy="591515"/>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591515">
                <a:tc>
                  <a:txBody>
                    <a:bodyPr/>
                    <a:lstStyle/>
                    <a:p>
                      <a:r>
                        <a:rPr lang="ru-RU" dirty="0" err="1" smtClean="0"/>
                        <a:t>залогина</a:t>
                      </a:r>
                      <a:endParaRPr lang="ru-RU" dirty="0"/>
                    </a:p>
                  </a:txBody>
                  <a:tcPr/>
                </a:tc>
                <a:extLst>
                  <a:ext uri="{0D108BD9-81ED-4DB2-BD59-A6C34878D82A}">
                    <a16:rowId xmlns:a16="http://schemas.microsoft.com/office/drawing/2014/main" val="10000"/>
                  </a:ext>
                </a:extLst>
              </a:tr>
            </a:tbl>
          </a:graphicData>
        </a:graphic>
      </p:graphicFrame>
      <p:pic>
        <p:nvPicPr>
          <p:cNvPr id="1026" name="Picture 2" descr="Фонематическое восприятие"/>
          <p:cNvPicPr>
            <a:picLocks noChangeAspect="1" noChangeArrowheads="1"/>
          </p:cNvPicPr>
          <p:nvPr/>
        </p:nvPicPr>
        <p:blipFill>
          <a:blip r:embed="rId2"/>
          <a:srcRect b="8333"/>
          <a:stretch>
            <a:fillRect/>
          </a:stretch>
        </p:blipFill>
        <p:spPr bwMode="auto">
          <a:xfrm>
            <a:off x="0" y="0"/>
            <a:ext cx="9144000" cy="6858000"/>
          </a:xfrm>
          <a:prstGeom prst="rect">
            <a:avLst/>
          </a:prstGeom>
          <a:solidFill>
            <a:schemeClr val="bg1"/>
          </a:solid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Признаками нарушения фонематического слуха являются:</a:t>
            </a:r>
            <a:endParaRPr lang="ru-RU" sz="3600" dirty="0"/>
          </a:p>
        </p:txBody>
      </p:sp>
      <p:sp>
        <p:nvSpPr>
          <p:cNvPr id="3" name="Содержимое 2"/>
          <p:cNvSpPr>
            <a:spLocks noGrp="1"/>
          </p:cNvSpPr>
          <p:nvPr>
            <p:ph idx="1"/>
          </p:nvPr>
        </p:nvSpPr>
        <p:spPr/>
        <p:txBody>
          <a:bodyPr>
            <a:normAutofit fontScale="92500" lnSpcReduction="10000"/>
          </a:bodyPr>
          <a:lstStyle/>
          <a:p>
            <a:r>
              <a:rPr lang="ru-RU" sz="3200" i="1" dirty="0" smtClean="0"/>
              <a:t>- Нарушения звукопроизношения (замены и смешения звуков);</a:t>
            </a:r>
          </a:p>
          <a:p>
            <a:r>
              <a:rPr lang="ru-RU" sz="3200" i="1" dirty="0" smtClean="0"/>
              <a:t>- Нарушения звуковой структуры слова, проявляющееся в ошибках звукового анализа:</a:t>
            </a:r>
          </a:p>
          <a:p>
            <a:r>
              <a:rPr lang="ru-RU" sz="3200" i="1" dirty="0" smtClean="0"/>
              <a:t>    а) пропуск гласных и согласных букв, слогов;</a:t>
            </a:r>
          </a:p>
          <a:p>
            <a:r>
              <a:rPr lang="ru-RU" sz="3200" i="1" dirty="0" smtClean="0"/>
              <a:t>    б) вставки букв;</a:t>
            </a:r>
          </a:p>
          <a:p>
            <a:r>
              <a:rPr lang="ru-RU" sz="3200" i="1" dirty="0" smtClean="0"/>
              <a:t>  в) перестановки букв, слогов;</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lstStyle/>
          <a:p>
            <a:r>
              <a:rPr lang="ru-RU" sz="3200" i="1" dirty="0" smtClean="0"/>
              <a:t>-       Нарушение дифференциации звуков на слух, имеющих акустико-артикуляционное сходство, проявляющееся в замене и смешении звуков, а при письме в смешении букв.</a:t>
            </a:r>
          </a:p>
          <a:p>
            <a:r>
              <a:rPr lang="ru-RU" sz="3200" i="1" u="sng" dirty="0" smtClean="0"/>
              <a:t>Пропуск </a:t>
            </a:r>
            <a:r>
              <a:rPr lang="ru-RU" sz="3200" i="1" dirty="0" smtClean="0"/>
              <a:t>свидетельствует о том, что ученик не вычленяет в составе слова всех его звуковых компонентов, например «</a:t>
            </a:r>
            <a:r>
              <a:rPr lang="ru-RU" sz="3200" i="1" dirty="0" err="1" smtClean="0"/>
              <a:t>снки</a:t>
            </a:r>
            <a:r>
              <a:rPr lang="ru-RU" sz="3200" i="1" dirty="0" smtClean="0"/>
              <a:t>» - санки, «</a:t>
            </a:r>
            <a:r>
              <a:rPr lang="ru-RU" sz="3200" i="1" dirty="0" err="1" smtClean="0"/>
              <a:t>кичат</a:t>
            </a:r>
            <a:r>
              <a:rPr lang="ru-RU" sz="3200" i="1" dirty="0" smtClean="0"/>
              <a:t>» - кричат.</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rmAutofit/>
          </a:bodyPr>
          <a:lstStyle/>
          <a:p>
            <a:r>
              <a:rPr lang="ru-RU" sz="2800" i="1" u="sng" dirty="0" smtClean="0"/>
              <a:t>Перестановки </a:t>
            </a:r>
            <a:r>
              <a:rPr lang="ru-RU" sz="2800" i="1" dirty="0" smtClean="0"/>
              <a:t>букв и слогов являются выражением трудностей анализа последовательности звуков в слове. Слоговая структура слов при этом может сохраняться без искажений, например: чулан – «</a:t>
            </a:r>
            <a:r>
              <a:rPr lang="ru-RU" sz="2800" i="1" dirty="0" err="1" smtClean="0"/>
              <a:t>чунал</a:t>
            </a:r>
            <a:r>
              <a:rPr lang="ru-RU" sz="2800" i="1" dirty="0" smtClean="0"/>
              <a:t>», плюшевого – «</a:t>
            </a:r>
            <a:r>
              <a:rPr lang="ru-RU" sz="2800" i="1" dirty="0" err="1" smtClean="0"/>
              <a:t>плюшегово</a:t>
            </a:r>
            <a:r>
              <a:rPr lang="ru-RU" sz="2800" i="1" dirty="0" smtClean="0"/>
              <a:t>», на лугах – «</a:t>
            </a:r>
            <a:r>
              <a:rPr lang="ru-RU" sz="2800" i="1" dirty="0" err="1" smtClean="0"/>
              <a:t>нагалух</a:t>
            </a:r>
            <a:r>
              <a:rPr lang="ru-RU" sz="2800" i="1" dirty="0" smtClean="0"/>
              <a:t>»,. более многочисленные перестановки, искажают слоговую структуру слов. Наиболее часты перестановки в словах, имеющих стечение согласных: </a:t>
            </a:r>
            <a:r>
              <a:rPr lang="ru-RU" sz="2800" b="1" i="1" dirty="0" smtClean="0"/>
              <a:t>дв</a:t>
            </a:r>
            <a:r>
              <a:rPr lang="ru-RU" sz="2800" i="1" dirty="0" smtClean="0"/>
              <a:t>ор – «</a:t>
            </a:r>
            <a:r>
              <a:rPr lang="ru-RU" sz="2800" i="1" dirty="0" err="1" smtClean="0"/>
              <a:t>довр</a:t>
            </a:r>
            <a:r>
              <a:rPr lang="ru-RU" sz="2800" i="1" dirty="0" smtClean="0"/>
              <a:t>», </a:t>
            </a:r>
            <a:r>
              <a:rPr lang="ru-RU" sz="2800" b="1" i="1" dirty="0" smtClean="0"/>
              <a:t>ст</a:t>
            </a:r>
            <a:r>
              <a:rPr lang="ru-RU" sz="2800" i="1" dirty="0" smtClean="0"/>
              <a:t>ёр – «</a:t>
            </a:r>
            <a:r>
              <a:rPr lang="ru-RU" sz="2800" i="1" dirty="0" err="1" smtClean="0"/>
              <a:t>сётр</a:t>
            </a:r>
            <a:r>
              <a:rPr lang="ru-RU" sz="2800" i="1" dirty="0" smtClean="0"/>
              <a:t>», </a:t>
            </a:r>
            <a:r>
              <a:rPr lang="ru-RU" sz="2800" b="1" i="1" dirty="0" smtClean="0"/>
              <a:t>бр</a:t>
            </a:r>
            <a:r>
              <a:rPr lang="ru-RU" sz="2800" i="1" dirty="0" smtClean="0"/>
              <a:t>ат – «</a:t>
            </a:r>
            <a:r>
              <a:rPr lang="ru-RU" sz="2800" i="1" dirty="0" err="1" smtClean="0"/>
              <a:t>барт</a:t>
            </a:r>
            <a:r>
              <a:rPr lang="ru-RU" sz="2800" i="1" dirty="0" smtClean="0"/>
              <a:t>» и т.д.</a:t>
            </a:r>
            <a:endParaRPr lang="ru-RU" sz="2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a:bodyPr>
          <a:lstStyle/>
          <a:p>
            <a:r>
              <a:rPr lang="ru-RU" sz="2800" i="1" u="sng" dirty="0" smtClean="0"/>
              <a:t>Вставки  </a:t>
            </a:r>
            <a:r>
              <a:rPr lang="ru-RU" sz="2800" i="1" dirty="0" smtClean="0"/>
              <a:t>гласных букв наблюдаются обычно при стечении согласных (особенно когда один из них взрывной): «</a:t>
            </a:r>
            <a:r>
              <a:rPr lang="ru-RU" sz="2800" i="1" dirty="0" err="1" smtClean="0"/>
              <a:t>шекола</a:t>
            </a:r>
            <a:r>
              <a:rPr lang="ru-RU" sz="2800" i="1" dirty="0" smtClean="0"/>
              <a:t>»  - школа, «</a:t>
            </a:r>
            <a:r>
              <a:rPr lang="ru-RU" sz="2800" i="1" dirty="0" err="1" smtClean="0"/>
              <a:t>девочика</a:t>
            </a:r>
            <a:r>
              <a:rPr lang="ru-RU" sz="2800" i="1" dirty="0" smtClean="0"/>
              <a:t>» - девочка, «</a:t>
            </a:r>
            <a:r>
              <a:rPr lang="ru-RU" sz="2800" i="1" dirty="0" err="1" smtClean="0"/>
              <a:t>ноябарь</a:t>
            </a:r>
            <a:r>
              <a:rPr lang="ru-RU" sz="2800" i="1" dirty="0" smtClean="0"/>
              <a:t>» - ноябрь и т.д. эти вставки можно объяснить призвуком, который неизбежно появляется при медленном проговаривании слов в ходе письма и который напоминает редуцированный гласный.</a:t>
            </a:r>
          </a:p>
          <a:p>
            <a:r>
              <a:rPr lang="ru-RU" sz="2800" i="1" dirty="0" smtClean="0"/>
              <a:t>При нечётком различении звуков, имеющих акустико-артикуляционное сходство, на письме проявляется </a:t>
            </a:r>
            <a:r>
              <a:rPr lang="ru-RU" sz="2800" i="1" u="sng" dirty="0" smtClean="0"/>
              <a:t>смешение букв</a:t>
            </a:r>
            <a:r>
              <a:rPr lang="ru-RU" sz="2800" b="1" i="1" dirty="0" smtClean="0"/>
              <a:t>.</a:t>
            </a:r>
            <a:endParaRPr lang="ru-RU" sz="2800" i="1"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a:bodyPr>
          <a:lstStyle/>
          <a:p>
            <a:r>
              <a:rPr lang="ru-RU" i="1" dirty="0" smtClean="0"/>
              <a:t>Смешиваются обычно следующие фонемы:</a:t>
            </a:r>
          </a:p>
          <a:p>
            <a:r>
              <a:rPr lang="ru-RU" i="1" dirty="0" smtClean="0"/>
              <a:t>Звонкие и глухие парные согласные в чёткой позиции (т.е. исключаются случаи оглушения звонких и озвончения глухих в соответствии с орфоэпическими нормами):</a:t>
            </a:r>
          </a:p>
          <a:p>
            <a:r>
              <a:rPr lang="ru-RU" i="1" dirty="0" smtClean="0"/>
              <a:t>Д – Т – «</a:t>
            </a:r>
            <a:r>
              <a:rPr lang="ru-RU" i="1" dirty="0" err="1" smtClean="0"/>
              <a:t>тавно</a:t>
            </a:r>
            <a:r>
              <a:rPr lang="ru-RU" i="1" dirty="0" smtClean="0"/>
              <a:t>», «</a:t>
            </a:r>
            <a:r>
              <a:rPr lang="ru-RU" i="1" dirty="0" err="1" smtClean="0"/>
              <a:t>сыдый</a:t>
            </a:r>
            <a:r>
              <a:rPr lang="ru-RU" i="1" dirty="0" smtClean="0"/>
              <a:t>», </a:t>
            </a:r>
            <a:r>
              <a:rPr lang="ru-RU" b="1" i="1" dirty="0" smtClean="0"/>
              <a:t>З – С –</a:t>
            </a:r>
            <a:r>
              <a:rPr lang="ru-RU" i="1" dirty="0" smtClean="0"/>
              <a:t> «</a:t>
            </a:r>
            <a:r>
              <a:rPr lang="ru-RU" i="1" dirty="0" err="1" smtClean="0"/>
              <a:t>кослик</a:t>
            </a:r>
            <a:r>
              <a:rPr lang="ru-RU" i="1" dirty="0" smtClean="0"/>
              <a:t>», «</a:t>
            </a:r>
            <a:r>
              <a:rPr lang="ru-RU" i="1" dirty="0" err="1" smtClean="0"/>
              <a:t>вазилёк</a:t>
            </a:r>
            <a:r>
              <a:rPr lang="ru-RU" i="1" dirty="0" smtClean="0"/>
              <a:t>», </a:t>
            </a:r>
            <a:r>
              <a:rPr lang="ru-RU" b="1" i="1" dirty="0" smtClean="0"/>
              <a:t>Б – П – </a:t>
            </a:r>
            <a:r>
              <a:rPr lang="ru-RU" i="1" dirty="0" smtClean="0"/>
              <a:t>«</a:t>
            </a:r>
            <a:r>
              <a:rPr lang="ru-RU" i="1" dirty="0" err="1" smtClean="0"/>
              <a:t>попеда</a:t>
            </a:r>
            <a:r>
              <a:rPr lang="ru-RU" i="1" dirty="0" smtClean="0"/>
              <a:t>», «</a:t>
            </a:r>
            <a:r>
              <a:rPr lang="ru-RU" i="1" dirty="0" err="1" smtClean="0"/>
              <a:t>бодарил</a:t>
            </a:r>
            <a:r>
              <a:rPr lang="ru-RU" i="1" dirty="0" smtClean="0"/>
              <a:t>»,</a:t>
            </a:r>
          </a:p>
          <a:p>
            <a:r>
              <a:rPr lang="ru-RU" i="1" dirty="0" smtClean="0"/>
              <a:t>Ж – Ш – «</a:t>
            </a:r>
            <a:r>
              <a:rPr lang="ru-RU" i="1" dirty="0" err="1" smtClean="0"/>
              <a:t>шдёт</a:t>
            </a:r>
            <a:r>
              <a:rPr lang="ru-RU" i="1" dirty="0" smtClean="0"/>
              <a:t>», «</a:t>
            </a:r>
            <a:r>
              <a:rPr lang="ru-RU" i="1" dirty="0" err="1" smtClean="0"/>
              <a:t>ужибла</a:t>
            </a:r>
            <a:r>
              <a:rPr lang="ru-RU" i="1" dirty="0" smtClean="0"/>
              <a:t>», Г – К – «</a:t>
            </a:r>
            <a:r>
              <a:rPr lang="ru-RU" i="1" dirty="0" err="1" smtClean="0"/>
              <a:t>долко</a:t>
            </a:r>
            <a:r>
              <a:rPr lang="ru-RU" i="1" dirty="0" smtClean="0"/>
              <a:t>», «</a:t>
            </a:r>
            <a:r>
              <a:rPr lang="ru-RU" i="1" dirty="0" err="1" smtClean="0"/>
              <a:t>клавный</a:t>
            </a:r>
            <a:r>
              <a:rPr lang="ru-RU" i="1" dirty="0" smtClean="0"/>
              <a:t>», В - Ф -  «</a:t>
            </a:r>
            <a:r>
              <a:rPr lang="ru-RU" i="1" dirty="0" err="1" smtClean="0"/>
              <a:t>портвель</a:t>
            </a:r>
            <a:r>
              <a:rPr lang="ru-RU" i="1" dirty="0" smtClean="0"/>
              <a:t>», «</a:t>
            </a:r>
            <a:r>
              <a:rPr lang="ru-RU" i="1" dirty="0" err="1" smtClean="0"/>
              <a:t>ворточка</a:t>
            </a:r>
            <a:r>
              <a:rPr lang="ru-RU" i="1" dirty="0" smtClean="0"/>
              <a:t>»,</a:t>
            </a:r>
          </a:p>
          <a:p>
            <a:r>
              <a:rPr lang="ru-RU" i="1" dirty="0" smtClean="0"/>
              <a:t>Лабиализованные гласные:</a:t>
            </a:r>
          </a:p>
          <a:p>
            <a:r>
              <a:rPr lang="ru-RU" i="1" dirty="0" smtClean="0"/>
              <a:t>О – У – «звенит </a:t>
            </a:r>
            <a:r>
              <a:rPr lang="ru-RU" i="1" dirty="0" err="1" smtClean="0"/>
              <a:t>рочей</a:t>
            </a:r>
            <a:r>
              <a:rPr lang="ru-RU" i="1" dirty="0" smtClean="0"/>
              <a:t>», «по </a:t>
            </a:r>
            <a:r>
              <a:rPr lang="ru-RU" i="1" dirty="0" err="1" smtClean="0"/>
              <a:t>хрупкуму</a:t>
            </a:r>
            <a:r>
              <a:rPr lang="ru-RU" i="1" dirty="0" smtClean="0"/>
              <a:t> льду».Ё – Ю – «</a:t>
            </a:r>
            <a:r>
              <a:rPr lang="ru-RU" i="1" dirty="0" err="1" smtClean="0"/>
              <a:t>клёква</a:t>
            </a:r>
            <a:r>
              <a:rPr lang="ru-RU" i="1" dirty="0" smtClean="0"/>
              <a:t>», «</a:t>
            </a:r>
            <a:r>
              <a:rPr lang="ru-RU" i="1" dirty="0" err="1" smtClean="0"/>
              <a:t>лёбит</a:t>
            </a:r>
            <a:r>
              <a:rPr lang="ru-RU" i="1" dirty="0" smtClean="0"/>
              <a:t>», «</a:t>
            </a:r>
            <a:r>
              <a:rPr lang="ru-RU" i="1" dirty="0" err="1" smtClean="0"/>
              <a:t>самолют</a:t>
            </a:r>
            <a:r>
              <a:rPr lang="ru-RU" i="1" dirty="0" smtClean="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38872"/>
          </a:xfrm>
        </p:spPr>
        <p:txBody>
          <a:bodyPr>
            <a:normAutofit/>
          </a:bodyPr>
          <a:lstStyle/>
          <a:p>
            <a:r>
              <a:rPr lang="ru-RU" i="1" dirty="0" smtClean="0"/>
              <a:t>Сонорные:</a:t>
            </a:r>
          </a:p>
          <a:p>
            <a:r>
              <a:rPr lang="ru-RU" i="1" dirty="0" smtClean="0"/>
              <a:t>Р – Л – «</a:t>
            </a:r>
            <a:r>
              <a:rPr lang="ru-RU" i="1" dirty="0" err="1" smtClean="0"/>
              <a:t>хородный</a:t>
            </a:r>
            <a:r>
              <a:rPr lang="ru-RU" i="1" dirty="0" smtClean="0"/>
              <a:t>», «</a:t>
            </a:r>
            <a:r>
              <a:rPr lang="ru-RU" i="1" dirty="0" err="1" smtClean="0"/>
              <a:t>провеляр</a:t>
            </a:r>
            <a:r>
              <a:rPr lang="ru-RU" i="1" dirty="0" smtClean="0"/>
              <a:t>», Й – Ль – «тут </a:t>
            </a:r>
            <a:r>
              <a:rPr lang="ru-RU" i="1" dirty="0" err="1" smtClean="0"/>
              <a:t>бывалет</a:t>
            </a:r>
            <a:r>
              <a:rPr lang="ru-RU" i="1" dirty="0" smtClean="0"/>
              <a:t> и </a:t>
            </a:r>
            <a:r>
              <a:rPr lang="ru-RU" i="1" dirty="0" err="1" smtClean="0"/>
              <a:t>солька</a:t>
            </a:r>
            <a:r>
              <a:rPr lang="ru-RU" i="1" dirty="0" smtClean="0"/>
              <a:t>» - тут бывает и сойка.</a:t>
            </a:r>
          </a:p>
          <a:p>
            <a:r>
              <a:rPr lang="ru-RU" i="1" dirty="0" smtClean="0"/>
              <a:t>     Заднеязычные:</a:t>
            </a:r>
          </a:p>
          <a:p>
            <a:r>
              <a:rPr lang="ru-RU" i="1" dirty="0" smtClean="0"/>
              <a:t>Г – К – Х – «</a:t>
            </a:r>
            <a:r>
              <a:rPr lang="ru-RU" i="1" dirty="0" err="1" smtClean="0"/>
              <a:t>черёмука</a:t>
            </a:r>
            <a:r>
              <a:rPr lang="ru-RU" i="1" dirty="0" smtClean="0"/>
              <a:t>», «</a:t>
            </a:r>
            <a:r>
              <a:rPr lang="ru-RU" i="1" dirty="0" err="1" smtClean="0"/>
              <a:t>колгоз</a:t>
            </a:r>
            <a:r>
              <a:rPr lang="ru-RU" i="1" dirty="0" smtClean="0"/>
              <a:t>», «</a:t>
            </a:r>
            <a:r>
              <a:rPr lang="ru-RU" i="1" dirty="0" err="1" smtClean="0"/>
              <a:t>гороговый</a:t>
            </a:r>
            <a:r>
              <a:rPr lang="ru-RU" i="1" dirty="0" smtClean="0"/>
              <a:t>».</a:t>
            </a:r>
          </a:p>
          <a:p>
            <a:r>
              <a:rPr lang="ru-RU" i="1" dirty="0" smtClean="0"/>
              <a:t>Свистящие и шипящие:</a:t>
            </a:r>
          </a:p>
          <a:p>
            <a:r>
              <a:rPr lang="ru-RU" i="1" dirty="0" smtClean="0"/>
              <a:t>С- Ш -  «</a:t>
            </a:r>
            <a:r>
              <a:rPr lang="ru-RU" i="1" dirty="0" err="1" smtClean="0"/>
              <a:t>шиски</a:t>
            </a:r>
            <a:r>
              <a:rPr lang="ru-RU" i="1" dirty="0" smtClean="0"/>
              <a:t>», «</a:t>
            </a:r>
            <a:r>
              <a:rPr lang="ru-RU" i="1" dirty="0" err="1" smtClean="0"/>
              <a:t>шушим</a:t>
            </a:r>
            <a:r>
              <a:rPr lang="ru-RU" i="1" dirty="0" smtClean="0"/>
              <a:t>», </a:t>
            </a:r>
            <a:r>
              <a:rPr lang="ru-RU" b="1" i="1" dirty="0" smtClean="0"/>
              <a:t>З – Ж – </a:t>
            </a:r>
            <a:r>
              <a:rPr lang="ru-RU" i="1" dirty="0" smtClean="0"/>
              <a:t>«</a:t>
            </a:r>
            <a:r>
              <a:rPr lang="ru-RU" i="1" dirty="0" err="1" smtClean="0"/>
              <a:t>жажгли</a:t>
            </a:r>
            <a:r>
              <a:rPr lang="ru-RU" i="1" dirty="0" smtClean="0"/>
              <a:t>», «</a:t>
            </a:r>
            <a:r>
              <a:rPr lang="ru-RU" i="1" dirty="0" err="1" smtClean="0"/>
              <a:t>скажал</a:t>
            </a:r>
            <a:r>
              <a:rPr lang="ru-RU" i="1" dirty="0" smtClean="0"/>
              <a:t>», </a:t>
            </a:r>
            <a:r>
              <a:rPr lang="ru-RU" b="1" i="1" dirty="0" err="1" smtClean="0"/>
              <a:t>Сь</a:t>
            </a:r>
            <a:r>
              <a:rPr lang="ru-RU" b="1" i="1" dirty="0" smtClean="0"/>
              <a:t> – Щ – </a:t>
            </a:r>
            <a:r>
              <a:rPr lang="ru-RU" i="1" dirty="0" smtClean="0"/>
              <a:t>«</a:t>
            </a:r>
            <a:r>
              <a:rPr lang="ru-RU" i="1" dirty="0" err="1" smtClean="0"/>
              <a:t>нещёт</a:t>
            </a:r>
            <a:r>
              <a:rPr lang="ru-RU" i="1" dirty="0" smtClean="0"/>
              <a:t>», «</a:t>
            </a:r>
            <a:r>
              <a:rPr lang="ru-RU" i="1" dirty="0" err="1" smtClean="0"/>
              <a:t>сенок</a:t>
            </a:r>
            <a:r>
              <a:rPr lang="ru-RU" i="1" dirty="0" smtClean="0"/>
              <a:t>».</a:t>
            </a:r>
          </a:p>
          <a:p>
            <a:r>
              <a:rPr lang="ru-RU" i="1" dirty="0" smtClean="0"/>
              <a:t>Аффрикаты:</a:t>
            </a:r>
          </a:p>
          <a:p>
            <a:r>
              <a:rPr lang="ru-RU" i="1" dirty="0" smtClean="0"/>
              <a:t>Ч – Щ – «</a:t>
            </a:r>
            <a:r>
              <a:rPr lang="ru-RU" i="1" dirty="0" err="1" smtClean="0"/>
              <a:t>стущал</a:t>
            </a:r>
            <a:r>
              <a:rPr lang="ru-RU" i="1" dirty="0" smtClean="0"/>
              <a:t>», «</a:t>
            </a:r>
            <a:r>
              <a:rPr lang="ru-RU" i="1" dirty="0" err="1" smtClean="0"/>
              <a:t>роча</a:t>
            </a:r>
            <a:r>
              <a:rPr lang="ru-RU" i="1" dirty="0" smtClean="0"/>
              <a:t>», Ч – Ц – «</a:t>
            </a:r>
            <a:r>
              <a:rPr lang="ru-RU" i="1" dirty="0" err="1" smtClean="0"/>
              <a:t>сквореч</a:t>
            </a:r>
            <a:r>
              <a:rPr lang="ru-RU" i="1" dirty="0" smtClean="0"/>
              <a:t>», «</a:t>
            </a:r>
            <a:r>
              <a:rPr lang="ru-RU" i="1" dirty="0" err="1" smtClean="0"/>
              <a:t>граци</a:t>
            </a:r>
            <a:r>
              <a:rPr lang="ru-RU" i="1" dirty="0" smtClean="0"/>
              <a:t>», Ч – </a:t>
            </a:r>
            <a:r>
              <a:rPr lang="ru-RU" i="1" dirty="0" err="1" smtClean="0"/>
              <a:t>Ть</a:t>
            </a:r>
            <a:r>
              <a:rPr lang="ru-RU" i="1" dirty="0" smtClean="0"/>
              <a:t> – «</a:t>
            </a:r>
            <a:r>
              <a:rPr lang="ru-RU" i="1" dirty="0" err="1" smtClean="0"/>
              <a:t>черчит</a:t>
            </a:r>
            <a:r>
              <a:rPr lang="ru-RU" i="1" dirty="0" smtClean="0"/>
              <a:t>», «</a:t>
            </a:r>
            <a:r>
              <a:rPr lang="ru-RU" i="1" dirty="0" err="1" smtClean="0"/>
              <a:t>утитель</a:t>
            </a:r>
            <a:r>
              <a:rPr lang="ru-RU" i="1" dirty="0" smtClean="0"/>
              <a:t>»,</a:t>
            </a:r>
          </a:p>
          <a:p>
            <a:r>
              <a:rPr lang="ru-RU" i="1" dirty="0" smtClean="0"/>
              <a:t>Ц – Т – «</a:t>
            </a:r>
            <a:r>
              <a:rPr lang="ru-RU" i="1" dirty="0" err="1" smtClean="0"/>
              <a:t>пцицы</a:t>
            </a:r>
            <a:r>
              <a:rPr lang="ru-RU" i="1" dirty="0" smtClean="0"/>
              <a:t>», «</a:t>
            </a:r>
            <a:r>
              <a:rPr lang="ru-RU" i="1" dirty="0" err="1" smtClean="0"/>
              <a:t>цвецёт</a:t>
            </a:r>
            <a:r>
              <a:rPr lang="ru-RU" i="1" dirty="0" smtClean="0"/>
              <a:t>», Ц – С – «</a:t>
            </a:r>
            <a:r>
              <a:rPr lang="ru-RU" i="1" dirty="0" err="1" smtClean="0"/>
              <a:t>рельцы</a:t>
            </a:r>
            <a:r>
              <a:rPr lang="ru-RU" i="1" dirty="0" smtClean="0"/>
              <a:t>», «</a:t>
            </a:r>
            <a:r>
              <a:rPr lang="ru-RU" i="1" dirty="0" err="1" smtClean="0"/>
              <a:t>куриса</a:t>
            </a:r>
            <a:r>
              <a:rPr lang="ru-RU" i="1" dirty="0" smtClean="0"/>
              <a:t>».</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687</Words>
  <Application>Microsoft Office PowerPoint</Application>
  <PresentationFormat>Экран (4:3)</PresentationFormat>
  <Paragraphs>93</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Calibri</vt:lpstr>
      <vt:lpstr>Constantia</vt:lpstr>
      <vt:lpstr>Wingdings 2</vt:lpstr>
      <vt:lpstr>Поток</vt:lpstr>
      <vt:lpstr>     Мастер –класс для учителей «Игры на формирование фонематического слуха и навыков звукового анализа» </vt:lpstr>
      <vt:lpstr>Презентация PowerPoint</vt:lpstr>
      <vt:lpstr>Презентация PowerPoint</vt:lpstr>
      <vt:lpstr>Признаками нарушения фонематического слуха являются:</vt:lpstr>
      <vt:lpstr>Презентация PowerPoint</vt:lpstr>
      <vt:lpstr>Презентация PowerPoint</vt:lpstr>
      <vt:lpstr>Презентация PowerPoint</vt:lpstr>
      <vt:lpstr>Презентация PowerPoint</vt:lpstr>
      <vt:lpstr>Презентация PowerPoint</vt:lpstr>
      <vt:lpstr>Демонстрация речевых  игр.</vt:lpstr>
      <vt:lpstr> «РАЗВЕДЧИКИ»</vt:lpstr>
      <vt:lpstr>«ИСПРАВЛЯЙ-КА»</vt:lpstr>
      <vt:lpstr>.«Цепочка слов».</vt:lpstr>
      <vt:lpstr>«МЫ – АРТИСТЫ»</vt:lpstr>
      <vt:lpstr>«Собери цветок».</vt:lpstr>
      <vt:lpstr>«Найди ошибку».</vt:lpstr>
      <vt:lpstr>«Речевое лото».</vt:lpstr>
      <vt:lpstr>«Смотри, не ошибись!»</vt:lpstr>
      <vt:lpstr>«Исправь Незнайкины ошибки»</vt:lpstr>
      <vt:lpstr>«Волшебный круг».</vt:lpstr>
      <vt:lpstr>Презентация PowerPoint</vt:lpstr>
      <vt:lpstr>Презентация PowerPoint</vt:lpstr>
      <vt:lpstr>«Найди слова в слове».</vt:lpstr>
      <vt:lpstr>«Математическая грамматика».</vt:lpstr>
      <vt:lpstr>«Допиши словечко».</vt:lpstr>
      <vt:lpstr>Заключительная часть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на формирование фонематического слуха и навыков звукового анализа «</dc:title>
  <dc:creator>Татьяна Горбунова</dc:creator>
  <cp:lastModifiedBy>Учитель</cp:lastModifiedBy>
  <cp:revision>30</cp:revision>
  <dcterms:created xsi:type="dcterms:W3CDTF">2021-01-23T15:45:54Z</dcterms:created>
  <dcterms:modified xsi:type="dcterms:W3CDTF">2021-01-26T10:52:51Z</dcterms:modified>
</cp:coreProperties>
</file>